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7" r:id="rId10"/>
    <p:sldId id="271" r:id="rId11"/>
    <p:sldId id="272" r:id="rId12"/>
    <p:sldId id="273" r:id="rId13"/>
    <p:sldId id="274" r:id="rId14"/>
    <p:sldId id="270" r:id="rId15"/>
    <p:sldId id="25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1A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737" autoAdjust="0"/>
  </p:normalViewPr>
  <p:slideViewPr>
    <p:cSldViewPr>
      <p:cViewPr>
        <p:scale>
          <a:sx n="60" d="100"/>
          <a:sy n="60" d="100"/>
        </p:scale>
        <p:origin x="-12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2014. 10. 04.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hUCkHtS-iW4/Tq4K9OEcMoI/AAAAAAAAHok/QlQbNzZCZaI/s1600/MUM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1097648" cy="685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475656" y="1772816"/>
            <a:ext cx="6192688" cy="1754326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err="1" smtClean="0">
                <a:solidFill>
                  <a:srgbClr val="002060"/>
                </a:solidFill>
              </a:rPr>
              <a:t>Four</a:t>
            </a:r>
            <a:r>
              <a:rPr lang="hu-HU" sz="6000" b="1" dirty="0" smtClean="0">
                <a:solidFill>
                  <a:srgbClr val="002060"/>
                </a:solidFill>
              </a:rPr>
              <a:t> hot </a:t>
            </a:r>
            <a:r>
              <a:rPr lang="hu-HU" sz="6000" b="1" dirty="0" err="1" smtClean="0">
                <a:solidFill>
                  <a:srgbClr val="002060"/>
                </a:solidFill>
              </a:rPr>
              <a:t>DOGs</a:t>
            </a:r>
            <a:endParaRPr lang="hu-HU" sz="60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4800" b="1" dirty="0" err="1" smtClean="0">
                <a:solidFill>
                  <a:srgbClr val="002060"/>
                </a:solidFill>
              </a:rPr>
              <a:t>eaten</a:t>
            </a:r>
            <a:r>
              <a:rPr lang="hu-HU" sz="4800" b="1" dirty="0" smtClean="0">
                <a:solidFill>
                  <a:srgbClr val="002060"/>
                </a:solidFill>
              </a:rPr>
              <a:t> </a:t>
            </a:r>
            <a:r>
              <a:rPr lang="hu-HU" sz="4800" b="1" dirty="0" err="1" smtClean="0">
                <a:solidFill>
                  <a:srgbClr val="002060"/>
                </a:solidFill>
              </a:rPr>
              <a:t>up</a:t>
            </a:r>
            <a:r>
              <a:rPr lang="hu-HU" sz="4800" b="1" dirty="0" smtClean="0">
                <a:solidFill>
                  <a:srgbClr val="002060"/>
                </a:solidFill>
              </a:rPr>
              <a:t> </a:t>
            </a:r>
            <a:r>
              <a:rPr lang="hu-HU" sz="4800" b="1" dirty="0" err="1" smtClean="0">
                <a:solidFill>
                  <a:srgbClr val="002060"/>
                </a:solidFill>
              </a:rPr>
              <a:t>with</a:t>
            </a:r>
            <a:r>
              <a:rPr lang="hu-HU" sz="4800" b="1" dirty="0" smtClean="0">
                <a:solidFill>
                  <a:srgbClr val="002060"/>
                </a:solidFill>
              </a:rPr>
              <a:t> </a:t>
            </a:r>
            <a:r>
              <a:rPr lang="hu-HU" sz="4800" b="1" dirty="0" err="1" smtClean="0">
                <a:solidFill>
                  <a:srgbClr val="002060"/>
                </a:solidFill>
              </a:rPr>
              <a:t>the</a:t>
            </a:r>
            <a:r>
              <a:rPr lang="hu-HU" sz="4800" b="1" dirty="0" smtClean="0">
                <a:solidFill>
                  <a:srgbClr val="002060"/>
                </a:solidFill>
              </a:rPr>
              <a:t> EVN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004048" y="4221088"/>
            <a:ext cx="384784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Sándor </a:t>
            </a:r>
            <a:r>
              <a:rPr lang="hu-HU" b="1" dirty="0" smtClean="0"/>
              <a:t>Frey</a:t>
            </a:r>
            <a:r>
              <a:rPr lang="hu-HU" dirty="0" smtClean="0"/>
              <a:t> </a:t>
            </a:r>
            <a:r>
              <a:rPr lang="hu-HU" i="1" dirty="0" smtClean="0"/>
              <a:t>(FÖMI SGO, Hungary)</a:t>
            </a:r>
          </a:p>
          <a:p>
            <a:r>
              <a:rPr lang="hu-HU" dirty="0" smtClean="0"/>
              <a:t>Zsolt </a:t>
            </a:r>
            <a:r>
              <a:rPr lang="hu-HU" b="1" dirty="0" err="1" smtClean="0"/>
              <a:t>Paragi</a:t>
            </a:r>
            <a:r>
              <a:rPr lang="hu-HU" dirty="0" smtClean="0"/>
              <a:t> </a:t>
            </a:r>
            <a:r>
              <a:rPr lang="hu-HU" i="1" dirty="0" smtClean="0"/>
              <a:t>(JIVE, </a:t>
            </a:r>
            <a:r>
              <a:rPr lang="hu-HU" i="1" dirty="0" err="1" smtClean="0"/>
              <a:t>the</a:t>
            </a:r>
            <a:r>
              <a:rPr lang="hu-HU" i="1" dirty="0" smtClean="0"/>
              <a:t> </a:t>
            </a:r>
            <a:r>
              <a:rPr lang="hu-HU" i="1" dirty="0" err="1" smtClean="0"/>
              <a:t>Netherlands</a:t>
            </a:r>
            <a:r>
              <a:rPr lang="hu-HU" i="1" dirty="0" smtClean="0"/>
              <a:t>)</a:t>
            </a:r>
          </a:p>
          <a:p>
            <a:r>
              <a:rPr lang="hu-HU" dirty="0" smtClean="0"/>
              <a:t>Krisztina </a:t>
            </a:r>
            <a:r>
              <a:rPr lang="hu-HU" b="1" dirty="0" err="1" smtClean="0"/>
              <a:t>Gabányi</a:t>
            </a:r>
            <a:r>
              <a:rPr lang="hu-HU" dirty="0" smtClean="0"/>
              <a:t> </a:t>
            </a:r>
            <a:r>
              <a:rPr lang="hu-HU" i="1" dirty="0" smtClean="0"/>
              <a:t>(FÖMI SGO, Hungary)</a:t>
            </a:r>
          </a:p>
          <a:p>
            <a:r>
              <a:rPr lang="hu-HU" dirty="0" smtClean="0"/>
              <a:t>Tao </a:t>
            </a:r>
            <a:r>
              <a:rPr lang="hu-HU" b="1" dirty="0" smtClean="0"/>
              <a:t>An</a:t>
            </a:r>
            <a:r>
              <a:rPr lang="hu-HU" dirty="0" smtClean="0"/>
              <a:t> </a:t>
            </a:r>
            <a:r>
              <a:rPr lang="hu-HU" i="1" dirty="0" smtClean="0"/>
              <a:t>(SHAO, </a:t>
            </a:r>
            <a:r>
              <a:rPr lang="hu-HU" i="1" dirty="0" err="1" smtClean="0"/>
              <a:t>China</a:t>
            </a:r>
            <a:r>
              <a:rPr lang="hu-HU" i="1" dirty="0" smtClean="0"/>
              <a:t>)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35696" y="6084004"/>
            <a:ext cx="5454442" cy="369332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12th EVN </a:t>
            </a:r>
            <a:r>
              <a:rPr lang="hu-HU" b="1" dirty="0" err="1" smtClean="0">
                <a:solidFill>
                  <a:schemeClr val="bg1"/>
                </a:solidFill>
              </a:rPr>
              <a:t>Symposium</a:t>
            </a:r>
            <a:r>
              <a:rPr lang="hu-HU" b="1" dirty="0" smtClean="0">
                <a:solidFill>
                  <a:schemeClr val="bg1"/>
                </a:solidFill>
              </a:rPr>
              <a:t>, Cagliari, </a:t>
            </a:r>
            <a:r>
              <a:rPr lang="hu-HU" b="1" dirty="0" err="1" smtClean="0">
                <a:solidFill>
                  <a:schemeClr val="bg1"/>
                </a:solidFill>
              </a:rPr>
              <a:t>Italy</a:t>
            </a:r>
            <a:r>
              <a:rPr lang="hu-HU" b="1" dirty="0" smtClean="0">
                <a:solidFill>
                  <a:schemeClr val="bg1"/>
                </a:solidFill>
              </a:rPr>
              <a:t>, 7-10 </a:t>
            </a:r>
            <a:r>
              <a:rPr lang="hu-HU" b="1" dirty="0" err="1" smtClean="0">
                <a:solidFill>
                  <a:schemeClr val="bg1"/>
                </a:solidFill>
              </a:rPr>
              <a:t>October</a:t>
            </a:r>
            <a:r>
              <a:rPr lang="hu-HU" b="1" dirty="0" smtClean="0">
                <a:solidFill>
                  <a:schemeClr val="bg1"/>
                </a:solidFill>
              </a:rPr>
              <a:t> 2014</a:t>
            </a:r>
            <a:endParaRPr lang="hu-H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6156176" y="7647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600" b="1" i="1" dirty="0" err="1" smtClean="0">
                <a:solidFill>
                  <a:srgbClr val="FFC000"/>
                </a:solidFill>
              </a:rPr>
              <a:t>Abby</a:t>
            </a:r>
            <a:endParaRPr lang="hu-HU" sz="3600" b="1" i="1" dirty="0" smtClean="0">
              <a:solidFill>
                <a:srgbClr val="FFC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83968" y="39330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</a:rPr>
              <a:t>0.9 </a:t>
            </a:r>
            <a:r>
              <a:rPr lang="hu-HU" sz="2400" dirty="0" err="1" smtClean="0">
                <a:solidFill>
                  <a:srgbClr val="FFFF00"/>
                </a:solidFill>
              </a:rPr>
              <a:t>mJy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in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the</a:t>
            </a:r>
            <a:r>
              <a:rPr lang="hu-HU" sz="2400" dirty="0" smtClean="0">
                <a:solidFill>
                  <a:srgbClr val="FFFF00"/>
                </a:solidFill>
              </a:rPr>
              <a:t> CLEAN </a:t>
            </a:r>
            <a:r>
              <a:rPr lang="hu-HU" sz="2400" dirty="0" err="1" smtClean="0">
                <a:solidFill>
                  <a:srgbClr val="FFFF00"/>
                </a:solidFill>
              </a:rPr>
              <a:t>components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sz="2400" i="1" dirty="0" smtClean="0">
                <a:solidFill>
                  <a:srgbClr val="FFFF00"/>
                </a:solidFill>
              </a:rPr>
              <a:t>(~25% of </a:t>
            </a:r>
            <a:r>
              <a:rPr lang="hu-HU" sz="2400" i="1" dirty="0" err="1" smtClean="0">
                <a:solidFill>
                  <a:srgbClr val="FFFF00"/>
                </a:solidFill>
              </a:rPr>
              <a:t>the</a:t>
            </a:r>
            <a:r>
              <a:rPr lang="hu-HU" sz="2400" i="1" dirty="0" smtClean="0">
                <a:solidFill>
                  <a:srgbClr val="FFFF00"/>
                </a:solidFill>
              </a:rPr>
              <a:t> FIRST </a:t>
            </a:r>
            <a:r>
              <a:rPr lang="hu-HU" sz="2400" i="1" dirty="0" err="1" smtClean="0">
                <a:solidFill>
                  <a:srgbClr val="FFFF00"/>
                </a:solidFill>
              </a:rPr>
              <a:t>flux</a:t>
            </a:r>
            <a:r>
              <a:rPr lang="hu-HU" sz="2400" i="1" dirty="0" smtClean="0">
                <a:solidFill>
                  <a:srgbClr val="FFFF00"/>
                </a:solidFill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</a:rPr>
              <a:t>density</a:t>
            </a:r>
            <a:r>
              <a:rPr lang="hu-HU" sz="2400" i="1" dirty="0" smtClean="0">
                <a:solidFill>
                  <a:srgbClr val="FFFF00"/>
                </a:solidFill>
              </a:rPr>
              <a:t>)</a:t>
            </a:r>
            <a:endParaRPr lang="hu-HU" sz="2400" i="1" dirty="0" smtClean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1835696" y="980728"/>
            <a:ext cx="0" cy="108012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 rot="16200000">
            <a:off x="1598478" y="1289955"/>
            <a:ext cx="10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92D050"/>
                </a:solidFill>
              </a:rPr>
              <a:t>200 pc</a:t>
            </a:r>
            <a:endParaRPr lang="hu-HU" sz="2400" b="1" i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7236296" y="6926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600" b="1" i="1" dirty="0" smtClean="0">
                <a:solidFill>
                  <a:srgbClr val="FFC000"/>
                </a:solidFill>
              </a:rPr>
              <a:t>Bella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03848" y="378904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</a:rPr>
              <a:t>3.1 </a:t>
            </a:r>
            <a:r>
              <a:rPr lang="hu-HU" sz="2400" dirty="0" err="1" smtClean="0">
                <a:solidFill>
                  <a:srgbClr val="FFFF00"/>
                </a:solidFill>
              </a:rPr>
              <a:t>mJy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in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the</a:t>
            </a:r>
            <a:r>
              <a:rPr lang="hu-HU" sz="2400" dirty="0" smtClean="0">
                <a:solidFill>
                  <a:srgbClr val="FFFF00"/>
                </a:solidFill>
              </a:rPr>
              <a:t> CLEAN </a:t>
            </a:r>
            <a:r>
              <a:rPr lang="hu-HU" sz="2400" dirty="0" err="1" smtClean="0">
                <a:solidFill>
                  <a:srgbClr val="FFFF00"/>
                </a:solidFill>
              </a:rPr>
              <a:t>components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sz="2400" i="1" dirty="0" smtClean="0">
                <a:solidFill>
                  <a:srgbClr val="FFFF00"/>
                </a:solidFill>
              </a:rPr>
              <a:t>(~70% of </a:t>
            </a:r>
            <a:r>
              <a:rPr lang="hu-HU" sz="2400" i="1" dirty="0" err="1" smtClean="0">
                <a:solidFill>
                  <a:srgbClr val="FFFF00"/>
                </a:solidFill>
              </a:rPr>
              <a:t>the</a:t>
            </a:r>
            <a:r>
              <a:rPr lang="hu-HU" sz="2400" i="1" dirty="0" smtClean="0">
                <a:solidFill>
                  <a:srgbClr val="FFFF00"/>
                </a:solidFill>
              </a:rPr>
              <a:t> FIRST </a:t>
            </a:r>
            <a:r>
              <a:rPr lang="hu-HU" sz="2400" i="1" dirty="0" err="1" smtClean="0">
                <a:solidFill>
                  <a:srgbClr val="FFFF00"/>
                </a:solidFill>
              </a:rPr>
              <a:t>flux</a:t>
            </a:r>
            <a:r>
              <a:rPr lang="hu-HU" sz="2400" i="1" dirty="0" smtClean="0">
                <a:solidFill>
                  <a:srgbClr val="FFFF00"/>
                </a:solidFill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</a:rPr>
              <a:t>density</a:t>
            </a:r>
            <a:r>
              <a:rPr lang="hu-HU" sz="2400" i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hu-HU" sz="2400" dirty="0" smtClean="0">
                <a:solidFill>
                  <a:srgbClr val="FFFF00"/>
                </a:solidFill>
              </a:rPr>
              <a:t>The </a:t>
            </a:r>
            <a:r>
              <a:rPr lang="hu-HU" sz="2400" b="1" dirty="0" smtClean="0">
                <a:solidFill>
                  <a:srgbClr val="FFFF00"/>
                </a:solidFill>
              </a:rPr>
              <a:t>most </a:t>
            </a:r>
            <a:r>
              <a:rPr lang="hu-HU" sz="2400" b="1" dirty="0" err="1" smtClean="0">
                <a:solidFill>
                  <a:srgbClr val="FFFF00"/>
                </a:solidFill>
              </a:rPr>
              <a:t>compact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radio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source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in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this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sample</a:t>
            </a:r>
            <a:endParaRPr lang="hu-HU" sz="2400" dirty="0" smtClean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2699792" y="1196752"/>
            <a:ext cx="0" cy="64807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 rot="16200000">
            <a:off x="2432955" y="1289955"/>
            <a:ext cx="10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92D050"/>
                </a:solidFill>
              </a:rPr>
              <a:t>200 pc</a:t>
            </a:r>
            <a:endParaRPr lang="hu-HU" sz="2400" b="1" i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85725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7092280" y="8367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600" b="1" i="1" dirty="0" smtClean="0">
                <a:solidFill>
                  <a:srgbClr val="FFC000"/>
                </a:solidFill>
              </a:rPr>
              <a:t>Charlie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347864" y="378904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C00000"/>
                </a:solidFill>
              </a:rPr>
              <a:t>Just</a:t>
            </a:r>
            <a:r>
              <a:rPr lang="hu-HU" sz="2400" dirty="0" smtClean="0">
                <a:solidFill>
                  <a:srgbClr val="C00000"/>
                </a:solidFill>
              </a:rPr>
              <a:t> 0.15 </a:t>
            </a:r>
            <a:r>
              <a:rPr lang="hu-HU" sz="2400" dirty="0" err="1" smtClean="0">
                <a:solidFill>
                  <a:srgbClr val="C00000"/>
                </a:solidFill>
              </a:rPr>
              <a:t>mJy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in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the</a:t>
            </a:r>
            <a:r>
              <a:rPr lang="hu-HU" sz="2400" dirty="0" smtClean="0">
                <a:solidFill>
                  <a:srgbClr val="C00000"/>
                </a:solidFill>
              </a:rPr>
              <a:t> CLEAN </a:t>
            </a:r>
            <a:r>
              <a:rPr lang="hu-HU" sz="2400" dirty="0" err="1" smtClean="0">
                <a:solidFill>
                  <a:srgbClr val="FFFF00"/>
                </a:solidFill>
              </a:rPr>
              <a:t>components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sz="2400" i="1" dirty="0" smtClean="0">
                <a:solidFill>
                  <a:srgbClr val="C00000"/>
                </a:solidFill>
              </a:rPr>
              <a:t>(~7 % of </a:t>
            </a:r>
            <a:r>
              <a:rPr lang="hu-HU" sz="2400" i="1" dirty="0" err="1" smtClean="0">
                <a:solidFill>
                  <a:srgbClr val="C00000"/>
                </a:solidFill>
              </a:rPr>
              <a:t>the</a:t>
            </a:r>
            <a:r>
              <a:rPr lang="hu-HU" sz="2400" i="1" dirty="0" smtClean="0">
                <a:solidFill>
                  <a:srgbClr val="C00000"/>
                </a:solidFill>
              </a:rPr>
              <a:t> FIRST </a:t>
            </a:r>
            <a:r>
              <a:rPr lang="hu-HU" sz="2400" i="1" dirty="0" err="1" smtClean="0">
                <a:solidFill>
                  <a:srgbClr val="C00000"/>
                </a:solidFill>
              </a:rPr>
              <a:t>value</a:t>
            </a:r>
            <a:r>
              <a:rPr lang="hu-HU" sz="2400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a 7-</a:t>
            </a:r>
            <a:r>
              <a:rPr lang="el-GR" sz="2400" dirty="0" smtClean="0">
                <a:solidFill>
                  <a:srgbClr val="C00000"/>
                </a:solidFill>
              </a:rPr>
              <a:t>σ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detection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2843808" y="1484784"/>
            <a:ext cx="0" cy="504056"/>
          </a:xfrm>
          <a:prstGeom prst="line">
            <a:avLst/>
          </a:prstGeom>
          <a:ln w="76200">
            <a:solidFill>
              <a:srgbClr val="139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 rot="16200000">
            <a:off x="2576971" y="1505981"/>
            <a:ext cx="10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139D1A"/>
                </a:solidFill>
              </a:rPr>
              <a:t>200 pc</a:t>
            </a:r>
            <a:endParaRPr lang="hu-HU" sz="2400" b="1" i="1" dirty="0" smtClean="0">
              <a:solidFill>
                <a:srgbClr val="139D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8604448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7308304" y="62242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600" b="1" i="1" dirty="0" err="1" smtClean="0">
                <a:solidFill>
                  <a:srgbClr val="FFC000"/>
                </a:solidFill>
              </a:rPr>
              <a:t>Daisy</a:t>
            </a:r>
            <a:endParaRPr lang="hu-HU" sz="3600" b="1" i="1" dirty="0" smtClean="0">
              <a:solidFill>
                <a:srgbClr val="FFC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77272" y="4077072"/>
            <a:ext cx="2303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</a:rPr>
              <a:t>0.36 </a:t>
            </a:r>
            <a:r>
              <a:rPr lang="hu-HU" sz="2400" dirty="0" err="1" smtClean="0">
                <a:solidFill>
                  <a:srgbClr val="FFFF00"/>
                </a:solidFill>
              </a:rPr>
              <a:t>mJy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in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two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distinct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sources</a:t>
            </a:r>
            <a:endParaRPr lang="hu-HU" sz="2400" dirty="0" smtClean="0">
              <a:solidFill>
                <a:srgbClr val="FFFF00"/>
              </a:solidFill>
            </a:endParaRPr>
          </a:p>
          <a:p>
            <a:r>
              <a:rPr lang="hu-HU" sz="2400" i="1" dirty="0" smtClean="0">
                <a:solidFill>
                  <a:srgbClr val="FFFF00"/>
                </a:solidFill>
              </a:rPr>
              <a:t>(~1/3 of </a:t>
            </a:r>
            <a:r>
              <a:rPr lang="hu-HU" sz="2400" i="1" dirty="0" err="1" smtClean="0">
                <a:solidFill>
                  <a:srgbClr val="FFFF00"/>
                </a:solidFill>
              </a:rPr>
              <a:t>the</a:t>
            </a:r>
            <a:r>
              <a:rPr lang="hu-HU" sz="2400" i="1" dirty="0" smtClean="0">
                <a:solidFill>
                  <a:srgbClr val="FFFF00"/>
                </a:solidFill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</a:rPr>
              <a:t>expected</a:t>
            </a:r>
            <a:r>
              <a:rPr lang="hu-HU" sz="2400" i="1" dirty="0" smtClean="0">
                <a:solidFill>
                  <a:srgbClr val="FFFF00"/>
                </a:solidFill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</a:rPr>
              <a:t>total</a:t>
            </a:r>
            <a:r>
              <a:rPr lang="hu-HU" sz="2400" i="1" dirty="0" smtClean="0">
                <a:solidFill>
                  <a:srgbClr val="FFFF00"/>
                </a:solidFill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</a:rPr>
              <a:t>flux</a:t>
            </a:r>
            <a:r>
              <a:rPr lang="hu-HU" sz="2400" i="1" dirty="0" smtClean="0">
                <a:solidFill>
                  <a:srgbClr val="FFFF00"/>
                </a:solidFill>
              </a:rPr>
              <a:t> </a:t>
            </a:r>
            <a:r>
              <a:rPr lang="hu-HU" sz="2400" i="1" dirty="0" err="1" smtClean="0">
                <a:solidFill>
                  <a:srgbClr val="FFFF00"/>
                </a:solidFill>
              </a:rPr>
              <a:t>density</a:t>
            </a:r>
            <a:r>
              <a:rPr lang="hu-HU" sz="2400" i="1" dirty="0" smtClean="0">
                <a:solidFill>
                  <a:srgbClr val="FFFF00"/>
                </a:solidFill>
              </a:rPr>
              <a:t>)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555776" y="1268760"/>
            <a:ext cx="3096344" cy="216024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211960" y="155679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~600 </a:t>
            </a:r>
            <a:r>
              <a:rPr lang="hu-HU" sz="2800" b="1" dirty="0" err="1" smtClean="0">
                <a:solidFill>
                  <a:srgbClr val="FF0000"/>
                </a:solidFill>
              </a:rPr>
              <a:t>mas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 4.9 </a:t>
            </a:r>
            <a:r>
              <a:rPr lang="hu-HU" sz="2800" b="1" dirty="0" err="1" smtClean="0">
                <a:solidFill>
                  <a:srgbClr val="FF0000"/>
                </a:solidFill>
              </a:rPr>
              <a:t>kpc</a:t>
            </a:r>
            <a:endParaRPr lang="hu-HU" sz="28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88640"/>
            <a:ext cx="4463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0070C0"/>
                </a:solidFill>
              </a:rPr>
              <a:t>Summary</a:t>
            </a:r>
            <a:r>
              <a:rPr lang="hu-HU" sz="4000" b="1" dirty="0" smtClean="0">
                <a:solidFill>
                  <a:srgbClr val="0070C0"/>
                </a:solidFill>
              </a:rPr>
              <a:t> &amp; </a:t>
            </a:r>
            <a:r>
              <a:rPr lang="hu-HU" sz="4000" b="1" dirty="0" err="1" smtClean="0">
                <a:solidFill>
                  <a:srgbClr val="0070C0"/>
                </a:solidFill>
              </a:rPr>
              <a:t>outlook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4509120"/>
            <a:ext cx="8748464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b="1" i="1" dirty="0" err="1" smtClean="0">
                <a:solidFill>
                  <a:srgbClr val="C00000"/>
                </a:solidFill>
              </a:rPr>
              <a:t>Directions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for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the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future</a:t>
            </a:r>
            <a:r>
              <a:rPr lang="hu-HU" sz="2400" b="1" i="1" dirty="0" smtClean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Interpreting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the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results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in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the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context</a:t>
            </a:r>
            <a:r>
              <a:rPr lang="hu-HU" sz="2400" dirty="0" smtClean="0">
                <a:solidFill>
                  <a:srgbClr val="C00000"/>
                </a:solidFill>
              </a:rPr>
              <a:t> of </a:t>
            </a:r>
            <a:r>
              <a:rPr lang="hu-HU" sz="2400" dirty="0" err="1" smtClean="0">
                <a:solidFill>
                  <a:srgbClr val="C00000"/>
                </a:solidFill>
              </a:rPr>
              <a:t>growing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multi-band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data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Targeting</a:t>
            </a:r>
            <a:r>
              <a:rPr lang="hu-HU" sz="2400" dirty="0" smtClean="0">
                <a:solidFill>
                  <a:srgbClr val="C00000"/>
                </a:solidFill>
              </a:rPr>
              <a:t> a </a:t>
            </a:r>
            <a:r>
              <a:rPr lang="hu-HU" sz="2400" b="1" dirty="0" err="1" smtClean="0">
                <a:solidFill>
                  <a:srgbClr val="C00000"/>
                </a:solidFill>
              </a:rPr>
              <a:t>larger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sample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dirty="0" smtClean="0">
                <a:solidFill>
                  <a:srgbClr val="C00000"/>
                </a:solidFill>
              </a:rPr>
              <a:t>of hot </a:t>
            </a:r>
            <a:r>
              <a:rPr lang="hu-HU" sz="2400" dirty="0" err="1" smtClean="0">
                <a:solidFill>
                  <a:srgbClr val="C00000"/>
                </a:solidFill>
              </a:rPr>
              <a:t>DOGs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with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known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radio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emission</a:t>
            </a:r>
            <a:endParaRPr lang="hu-HU" sz="24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Obtaining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spectral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information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at</a:t>
            </a:r>
            <a:r>
              <a:rPr lang="hu-HU" sz="2400" dirty="0" smtClean="0">
                <a:solidFill>
                  <a:srgbClr val="C00000"/>
                </a:solidFill>
              </a:rPr>
              <a:t> 5 </a:t>
            </a:r>
            <a:r>
              <a:rPr lang="hu-HU" sz="2400" dirty="0" err="1" smtClean="0">
                <a:solidFill>
                  <a:srgbClr val="C00000"/>
                </a:solidFill>
              </a:rPr>
              <a:t>GHz</a:t>
            </a:r>
            <a:r>
              <a:rPr lang="hu-HU" sz="2400" dirty="0" smtClean="0">
                <a:solidFill>
                  <a:srgbClr val="C00000"/>
                </a:solidFill>
              </a:rPr>
              <a:t> (</a:t>
            </a:r>
            <a:r>
              <a:rPr lang="hu-HU" sz="2400" dirty="0" err="1" smtClean="0">
                <a:solidFill>
                  <a:srgbClr val="C00000"/>
                </a:solidFill>
              </a:rPr>
              <a:t>where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feasible</a:t>
            </a:r>
            <a:r>
              <a:rPr lang="hu-HU" sz="2400" dirty="0" smtClean="0">
                <a:solidFill>
                  <a:srgbClr val="C00000"/>
                </a:solidFill>
              </a:rPr>
              <a:t>)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908720"/>
            <a:ext cx="8748464" cy="350865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hu-HU" sz="2400" dirty="0" smtClean="0"/>
              <a:t> A </a:t>
            </a:r>
            <a:r>
              <a:rPr lang="hu-HU" sz="2400" dirty="0" err="1" smtClean="0"/>
              <a:t>small</a:t>
            </a:r>
            <a:r>
              <a:rPr lang="hu-HU" sz="2400" dirty="0" smtClean="0"/>
              <a:t> </a:t>
            </a:r>
            <a:r>
              <a:rPr lang="hu-HU" sz="2400" dirty="0" err="1" smtClean="0"/>
              <a:t>radio</a:t>
            </a:r>
            <a:r>
              <a:rPr lang="hu-HU" sz="2400" dirty="0" smtClean="0"/>
              <a:t> </a:t>
            </a:r>
            <a:r>
              <a:rPr lang="hu-HU" sz="2400" dirty="0" err="1" smtClean="0"/>
              <a:t>subsample</a:t>
            </a:r>
            <a:r>
              <a:rPr lang="hu-HU" sz="2400" dirty="0" smtClean="0"/>
              <a:t>, </a:t>
            </a:r>
            <a:r>
              <a:rPr lang="hu-HU" sz="2400" b="1" dirty="0" err="1" smtClean="0"/>
              <a:t>four</a:t>
            </a:r>
            <a:r>
              <a:rPr lang="hu-HU" sz="2400" b="1" dirty="0" smtClean="0"/>
              <a:t> hot </a:t>
            </a:r>
            <a:r>
              <a:rPr lang="hu-HU" sz="2400" b="1" dirty="0" err="1" smtClean="0"/>
              <a:t>DOGs</a:t>
            </a:r>
            <a:r>
              <a:rPr lang="hu-HU" sz="2400" b="1" dirty="0" smtClean="0"/>
              <a:t> </a:t>
            </a:r>
            <a:r>
              <a:rPr lang="hu-HU" sz="2400" dirty="0" err="1" smtClean="0"/>
              <a:t>were</a:t>
            </a:r>
            <a:r>
              <a:rPr lang="hu-HU" sz="2400" dirty="0" smtClean="0"/>
              <a:t> </a:t>
            </a:r>
            <a:r>
              <a:rPr lang="hu-HU" sz="2400" dirty="0" err="1" smtClean="0"/>
              <a:t>observed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EVN </a:t>
            </a:r>
            <a:r>
              <a:rPr lang="hu-HU" sz="2400" dirty="0" err="1" smtClean="0"/>
              <a:t>at</a:t>
            </a:r>
            <a:r>
              <a:rPr lang="hu-HU" sz="2400" dirty="0" smtClean="0"/>
              <a:t> L </a:t>
            </a:r>
            <a:r>
              <a:rPr lang="hu-HU" sz="2400" dirty="0" err="1" smtClean="0"/>
              <a:t>band</a:t>
            </a:r>
            <a:r>
              <a:rPr lang="hu-HU" sz="2400" dirty="0" smtClean="0"/>
              <a:t>; </a:t>
            </a:r>
            <a:r>
              <a:rPr lang="hu-HU" sz="2400" dirty="0" err="1" smtClean="0"/>
              <a:t>all</a:t>
            </a:r>
            <a:r>
              <a:rPr lang="hu-HU" sz="2400" dirty="0" smtClean="0"/>
              <a:t> </a:t>
            </a:r>
            <a:r>
              <a:rPr lang="hu-HU" sz="2400" dirty="0" err="1" smtClean="0"/>
              <a:t>four</a:t>
            </a:r>
            <a:r>
              <a:rPr lang="hu-HU" sz="2400" dirty="0" smtClean="0"/>
              <a:t> </a:t>
            </a:r>
            <a:r>
              <a:rPr lang="hu-HU" sz="2400" dirty="0" err="1" smtClean="0"/>
              <a:t>were</a:t>
            </a:r>
            <a:r>
              <a:rPr lang="hu-HU" sz="2400" dirty="0" smtClean="0"/>
              <a:t> </a:t>
            </a:r>
            <a:r>
              <a:rPr lang="hu-HU" sz="2400" b="1" dirty="0" err="1" smtClean="0"/>
              <a:t>detected</a:t>
            </a:r>
            <a:endParaRPr lang="hu-HU" sz="2400" b="1" dirty="0" smtClean="0"/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one</a:t>
            </a:r>
            <a:r>
              <a:rPr lang="hu-HU" sz="2400" dirty="0" smtClean="0"/>
              <a:t> of </a:t>
            </a:r>
            <a:r>
              <a:rPr lang="hu-HU" sz="2400" dirty="0" err="1" smtClean="0"/>
              <a:t>them</a:t>
            </a:r>
            <a:r>
              <a:rPr lang="hu-HU" sz="2400" dirty="0" smtClean="0"/>
              <a:t> (</a:t>
            </a:r>
            <a:r>
              <a:rPr lang="hu-HU" sz="2400" i="1" dirty="0" smtClean="0"/>
              <a:t>Bella</a:t>
            </a:r>
            <a:r>
              <a:rPr lang="hu-HU" sz="2400" dirty="0" smtClean="0"/>
              <a:t>, alias W1146+4129), most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radio</a:t>
            </a:r>
            <a:r>
              <a:rPr lang="hu-HU" sz="2400" dirty="0" smtClean="0"/>
              <a:t> </a:t>
            </a:r>
            <a:r>
              <a:rPr lang="hu-HU" sz="2400" dirty="0" err="1" smtClean="0"/>
              <a:t>emission</a:t>
            </a:r>
            <a:r>
              <a:rPr lang="hu-HU" sz="2400" dirty="0" smtClean="0"/>
              <a:t> </a:t>
            </a:r>
            <a:r>
              <a:rPr lang="hu-HU" sz="2400" dirty="0" err="1" smtClean="0"/>
              <a:t>comes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a </a:t>
            </a:r>
            <a:r>
              <a:rPr lang="hu-HU" sz="2400" b="1" dirty="0" err="1" smtClean="0"/>
              <a:t>compact</a:t>
            </a:r>
            <a:r>
              <a:rPr lang="hu-HU" sz="2400" b="1" dirty="0" smtClean="0"/>
              <a:t> AGN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hu-HU" sz="2400" dirty="0" smtClean="0"/>
              <a:t> </a:t>
            </a:r>
            <a:r>
              <a:rPr lang="hu-HU" sz="2400" dirty="0" err="1" smtClean="0"/>
              <a:t>Three</a:t>
            </a:r>
            <a:r>
              <a:rPr lang="hu-HU" sz="2400" dirty="0" smtClean="0"/>
              <a:t> of </a:t>
            </a:r>
            <a:r>
              <a:rPr lang="hu-HU" sz="2400" dirty="0" err="1" smtClean="0"/>
              <a:t>them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very</a:t>
            </a:r>
            <a:r>
              <a:rPr lang="hu-HU" sz="2400" dirty="0" smtClean="0"/>
              <a:t> </a:t>
            </a:r>
            <a:r>
              <a:rPr lang="hu-HU" sz="2400" dirty="0" err="1" smtClean="0"/>
              <a:t>weak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~10-mas </a:t>
            </a:r>
            <a:r>
              <a:rPr lang="hu-HU" sz="2400" dirty="0" err="1" smtClean="0"/>
              <a:t>scales</a:t>
            </a:r>
            <a:r>
              <a:rPr lang="hu-HU" sz="2400" dirty="0" smtClean="0"/>
              <a:t>;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radio</a:t>
            </a:r>
            <a:r>
              <a:rPr lang="hu-HU" sz="2400" dirty="0" smtClean="0"/>
              <a:t> </a:t>
            </a:r>
            <a:r>
              <a:rPr lang="hu-HU" sz="2400" dirty="0" err="1" smtClean="0"/>
              <a:t>emission</a:t>
            </a:r>
            <a:r>
              <a:rPr lang="hu-HU" sz="2400" dirty="0" smtClean="0"/>
              <a:t> must be </a:t>
            </a:r>
            <a:r>
              <a:rPr lang="hu-HU" sz="2400" dirty="0" err="1" smtClean="0"/>
              <a:t>dominated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b="1" dirty="0" err="1" smtClean="0"/>
              <a:t>startburst</a:t>
            </a:r>
            <a:r>
              <a:rPr lang="hu-HU" sz="2400" dirty="0" err="1" smtClean="0"/>
              <a:t>-related</a:t>
            </a:r>
            <a:r>
              <a:rPr lang="hu-HU" sz="2400" dirty="0" smtClean="0"/>
              <a:t> </a:t>
            </a:r>
            <a:r>
              <a:rPr lang="hu-HU" sz="2400" dirty="0" err="1" smtClean="0"/>
              <a:t>activity</a:t>
            </a:r>
            <a:endParaRPr lang="hu-HU" sz="2400" dirty="0" smtClean="0"/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hu-HU" sz="2400" dirty="0" smtClean="0"/>
              <a:t> </a:t>
            </a:r>
            <a:r>
              <a:rPr lang="hu-HU" sz="2400" i="1" dirty="0" err="1" smtClean="0"/>
              <a:t>Daisy</a:t>
            </a:r>
            <a:r>
              <a:rPr lang="hu-HU" sz="2400" dirty="0" smtClean="0"/>
              <a:t>,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prototype</a:t>
            </a:r>
            <a:r>
              <a:rPr lang="hu-HU" sz="2400" dirty="0" smtClean="0"/>
              <a:t> hot DOG (W1814+3412), has a </a:t>
            </a:r>
            <a:r>
              <a:rPr lang="hu-HU" sz="2400" b="1" dirty="0" err="1" smtClean="0"/>
              <a:t>symmetric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double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structure</a:t>
            </a:r>
            <a:r>
              <a:rPr lang="hu-HU" sz="2400" b="1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nearly</a:t>
            </a:r>
            <a:r>
              <a:rPr lang="hu-HU" sz="2400" dirty="0" smtClean="0"/>
              <a:t> 5 </a:t>
            </a:r>
            <a:r>
              <a:rPr lang="hu-HU" sz="2400" dirty="0" err="1" smtClean="0"/>
              <a:t>kpc</a:t>
            </a:r>
            <a:r>
              <a:rPr lang="hu-HU" sz="2400" dirty="0" smtClean="0"/>
              <a:t> projected </a:t>
            </a:r>
            <a:r>
              <a:rPr lang="hu-HU" sz="2400" dirty="0" err="1" smtClean="0"/>
              <a:t>separation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867" y="-27384"/>
            <a:ext cx="6592501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 rot="20640000">
            <a:off x="2892464" y="3683828"/>
            <a:ext cx="251239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rgbClr val="139D1A"/>
                </a:solidFill>
                <a:latin typeface="Gill Sans Ultra Bold" pitchFamily="34" charset="0"/>
              </a:rPr>
              <a:t>EVN’s</a:t>
            </a:r>
            <a:endParaRPr lang="hu-HU" sz="4000" dirty="0">
              <a:solidFill>
                <a:srgbClr val="139D1A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ewshour-tc.pbs.org/newshour/wp-content/uploads/2014/02/7504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7036" y="-1467544"/>
            <a:ext cx="12263171" cy="832554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979712" y="560874"/>
            <a:ext cx="5382307" cy="707886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002060"/>
                </a:solidFill>
              </a:rPr>
              <a:t>What</a:t>
            </a:r>
            <a:r>
              <a:rPr lang="hu-HU" sz="4000" b="1" dirty="0" smtClean="0">
                <a:solidFill>
                  <a:srgbClr val="002060"/>
                </a:solidFill>
              </a:rPr>
              <a:t> </a:t>
            </a:r>
            <a:r>
              <a:rPr lang="hu-HU" sz="4000" b="1" dirty="0" err="1" smtClean="0">
                <a:solidFill>
                  <a:srgbClr val="002060"/>
                </a:solidFill>
              </a:rPr>
              <a:t>are</a:t>
            </a:r>
            <a:r>
              <a:rPr lang="hu-HU" sz="4000" b="1" dirty="0" smtClean="0">
                <a:solidFill>
                  <a:srgbClr val="002060"/>
                </a:solidFill>
              </a:rPr>
              <a:t> </a:t>
            </a:r>
            <a:r>
              <a:rPr lang="hu-HU" sz="4000" b="1" dirty="0" err="1" smtClean="0">
                <a:solidFill>
                  <a:srgbClr val="002060"/>
                </a:solidFill>
              </a:rPr>
              <a:t>the</a:t>
            </a:r>
            <a:r>
              <a:rPr lang="hu-HU" sz="4000" b="1" dirty="0" smtClean="0">
                <a:solidFill>
                  <a:srgbClr val="002060"/>
                </a:solidFill>
              </a:rPr>
              <a:t> hot </a:t>
            </a:r>
            <a:r>
              <a:rPr lang="hu-HU" sz="4000" b="1" dirty="0" err="1" smtClean="0">
                <a:solidFill>
                  <a:srgbClr val="002060"/>
                </a:solidFill>
              </a:rPr>
              <a:t>DOGs</a:t>
            </a:r>
            <a:r>
              <a:rPr lang="hu-HU" sz="4000" b="1" dirty="0" smtClean="0">
                <a:solidFill>
                  <a:srgbClr val="002060"/>
                </a:solidFill>
              </a:rPr>
              <a:t>?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6957" y="2172920"/>
            <a:ext cx="7827464" cy="34778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= </a:t>
            </a:r>
            <a:r>
              <a:rPr lang="hu-HU" sz="2800" b="1" dirty="0" smtClean="0">
                <a:solidFill>
                  <a:srgbClr val="C00000"/>
                </a:solidFill>
              </a:rPr>
              <a:t>hot </a:t>
            </a:r>
            <a:r>
              <a:rPr lang="hu-HU" sz="2800" b="1" dirty="0" err="1" smtClean="0">
                <a:solidFill>
                  <a:srgbClr val="C00000"/>
                </a:solidFill>
              </a:rPr>
              <a:t>dust-obscured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galaxies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Wu</a:t>
            </a:r>
            <a:r>
              <a:rPr lang="hu-HU" sz="2400" dirty="0" smtClean="0"/>
              <a:t>+ 2012, </a:t>
            </a:r>
            <a:r>
              <a:rPr lang="hu-HU" sz="2400" dirty="0" err="1" smtClean="0"/>
              <a:t>ApJ</a:t>
            </a:r>
            <a:r>
              <a:rPr lang="hu-HU" sz="2400" dirty="0" smtClean="0"/>
              <a:t> 756, 96)</a:t>
            </a:r>
          </a:p>
          <a:p>
            <a:endParaRPr lang="hu-HU" sz="2400" i="1" dirty="0" smtClean="0"/>
          </a:p>
          <a:p>
            <a:r>
              <a:rPr lang="hu-HU" sz="2400" dirty="0" err="1" smtClean="0"/>
              <a:t>Identified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i="1" dirty="0" err="1" smtClean="0"/>
              <a:t>Wide-field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Infrared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Survey</a:t>
            </a:r>
            <a:r>
              <a:rPr lang="hu-HU" sz="2400" i="1" dirty="0" smtClean="0"/>
              <a:t> Explorer</a:t>
            </a:r>
            <a:r>
              <a:rPr lang="hu-HU" sz="2400" dirty="0" smtClean="0"/>
              <a:t> (WISE)</a:t>
            </a:r>
          </a:p>
          <a:p>
            <a:r>
              <a:rPr lang="hu-HU" sz="2400" dirty="0" err="1" smtClean="0"/>
              <a:t>satellite</a:t>
            </a:r>
            <a:r>
              <a:rPr lang="hu-HU" sz="2400" dirty="0" smtClean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b="1" dirty="0" smtClean="0"/>
              <a:t>W1W2-dropout </a:t>
            </a:r>
            <a:r>
              <a:rPr lang="hu-HU" sz="2400" b="1" dirty="0" err="1" smtClean="0"/>
              <a:t>objects</a:t>
            </a:r>
            <a:r>
              <a:rPr lang="hu-HU" sz="2400" dirty="0" smtClean="0"/>
              <a:t>, i.e.  </a:t>
            </a:r>
            <a:r>
              <a:rPr lang="hu-HU" sz="2400" dirty="0" err="1" smtClean="0"/>
              <a:t>prominent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endParaRPr lang="hu-HU" sz="2400" dirty="0" smtClean="0"/>
          </a:p>
          <a:p>
            <a:r>
              <a:rPr lang="hu-HU" sz="2400" dirty="0" smtClean="0"/>
              <a:t>W3 (12 </a:t>
            </a:r>
            <a:r>
              <a:rPr lang="el-GR" sz="2400" dirty="0" smtClean="0"/>
              <a:t>μ</a:t>
            </a:r>
            <a:r>
              <a:rPr lang="hu-HU" sz="2400" dirty="0" smtClean="0"/>
              <a:t>m) and W4 (22 </a:t>
            </a:r>
            <a:r>
              <a:rPr lang="el-GR" sz="2400" dirty="0" smtClean="0"/>
              <a:t>μ</a:t>
            </a:r>
            <a:r>
              <a:rPr lang="hu-HU" sz="2400" dirty="0" smtClean="0"/>
              <a:t>m) </a:t>
            </a:r>
            <a:r>
              <a:rPr lang="hu-HU" sz="2400" dirty="0" err="1" smtClean="0"/>
              <a:t>bands</a:t>
            </a:r>
            <a:r>
              <a:rPr lang="hu-HU" sz="2400" dirty="0" smtClean="0"/>
              <a:t>, </a:t>
            </a:r>
            <a:r>
              <a:rPr lang="hu-HU" sz="2400" dirty="0" err="1" smtClean="0"/>
              <a:t>but</a:t>
            </a:r>
            <a:r>
              <a:rPr lang="hu-HU" sz="2400" dirty="0" smtClean="0"/>
              <a:t> </a:t>
            </a:r>
            <a:r>
              <a:rPr lang="hu-HU" sz="2400" dirty="0" err="1" smtClean="0"/>
              <a:t>very</a:t>
            </a:r>
            <a:r>
              <a:rPr lang="hu-HU" sz="2400" dirty="0" smtClean="0"/>
              <a:t> </a:t>
            </a:r>
            <a:r>
              <a:rPr lang="hu-HU" sz="2400" dirty="0" err="1" smtClean="0"/>
              <a:t>weak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endParaRPr lang="hu-HU" sz="2400" dirty="0" smtClean="0"/>
          </a:p>
          <a:p>
            <a:r>
              <a:rPr lang="hu-HU" sz="2400" dirty="0" err="1" smtClean="0"/>
              <a:t>undetected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W1 (3.4 </a:t>
            </a:r>
            <a:r>
              <a:rPr lang="el-GR" sz="2400" dirty="0" smtClean="0"/>
              <a:t>μ</a:t>
            </a:r>
            <a:r>
              <a:rPr lang="hu-HU" sz="2400" dirty="0" smtClean="0"/>
              <a:t>m) and W2 (4.6 </a:t>
            </a:r>
            <a:r>
              <a:rPr lang="el-GR" sz="2400" dirty="0" smtClean="0"/>
              <a:t>μ</a:t>
            </a:r>
            <a:r>
              <a:rPr lang="hu-HU" sz="2400" dirty="0" smtClean="0"/>
              <a:t>m) </a:t>
            </a:r>
            <a:r>
              <a:rPr lang="hu-HU" sz="2400" dirty="0" err="1" smtClean="0"/>
              <a:t>bands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The </a:t>
            </a:r>
            <a:r>
              <a:rPr lang="hu-HU" sz="2400" dirty="0" err="1" smtClean="0"/>
              <a:t>all-sky</a:t>
            </a:r>
            <a:r>
              <a:rPr lang="hu-HU" sz="2400" dirty="0" smtClean="0"/>
              <a:t> </a:t>
            </a:r>
            <a:r>
              <a:rPr lang="hu-HU" sz="2400" dirty="0" err="1" smtClean="0"/>
              <a:t>population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these</a:t>
            </a:r>
            <a:r>
              <a:rPr lang="hu-HU" sz="2400" dirty="0" smtClean="0"/>
              <a:t> </a:t>
            </a:r>
            <a:r>
              <a:rPr lang="hu-HU" sz="2400" dirty="0" err="1" smtClean="0"/>
              <a:t>hyperluminous</a:t>
            </a:r>
            <a:r>
              <a:rPr lang="hu-HU" sz="2400" dirty="0" smtClean="0"/>
              <a:t> </a:t>
            </a:r>
            <a:r>
              <a:rPr lang="hu-HU" sz="2400" dirty="0" err="1" smtClean="0"/>
              <a:t>galaxies</a:t>
            </a:r>
            <a:endParaRPr lang="hu-HU" sz="2400" dirty="0" smtClean="0"/>
          </a:p>
          <a:p>
            <a:r>
              <a:rPr lang="hu-HU" sz="2400" dirty="0" err="1" smtClean="0"/>
              <a:t>contains</a:t>
            </a:r>
            <a:r>
              <a:rPr lang="hu-HU" sz="2400" dirty="0" smtClean="0"/>
              <a:t> ~1000 </a:t>
            </a:r>
            <a:r>
              <a:rPr lang="hu-HU" sz="2400" dirty="0" err="1" smtClean="0"/>
              <a:t>sources</a:t>
            </a:r>
            <a:r>
              <a:rPr lang="hu-HU" sz="2400" dirty="0" smtClean="0"/>
              <a:t>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olarsystem.nasa.gov/multimedia/gallery/WI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49614"/>
            <a:ext cx="9143999" cy="137313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23055"/>
            <a:ext cx="9144001" cy="228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5110676" y="3471391"/>
            <a:ext cx="3449662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/>
              <a:t>Eisenhardt</a:t>
            </a:r>
            <a:r>
              <a:rPr lang="hu-HU" sz="2000" dirty="0" smtClean="0"/>
              <a:t>+ 2012, </a:t>
            </a:r>
            <a:r>
              <a:rPr lang="hu-HU" sz="2000" dirty="0" err="1" smtClean="0"/>
              <a:t>ApJ</a:t>
            </a:r>
            <a:r>
              <a:rPr lang="hu-HU" sz="2000" dirty="0" smtClean="0"/>
              <a:t> 755, 173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19672" y="44624"/>
            <a:ext cx="6272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</a:rPr>
              <a:t>The </a:t>
            </a:r>
            <a:r>
              <a:rPr lang="hu-HU" sz="4000" b="1" dirty="0" err="1" smtClean="0">
                <a:solidFill>
                  <a:srgbClr val="FFFF00"/>
                </a:solidFill>
              </a:rPr>
              <a:t>prototype</a:t>
            </a:r>
            <a:r>
              <a:rPr lang="hu-HU" sz="4000" b="1" dirty="0" smtClean="0">
                <a:solidFill>
                  <a:srgbClr val="FFFF00"/>
                </a:solidFill>
              </a:rPr>
              <a:t>: W1814+3412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1560" y="3284984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solidFill>
                  <a:srgbClr val="FF0000"/>
                </a:solidFill>
              </a:rPr>
              <a:t>z</a:t>
            </a:r>
            <a:r>
              <a:rPr lang="hu-HU" sz="2800" b="1" dirty="0" smtClean="0">
                <a:solidFill>
                  <a:srgbClr val="FF0000"/>
                </a:solidFill>
              </a:rPr>
              <a:t>=2.45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" y="0"/>
            <a:ext cx="6011713" cy="636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5586834" y="6125234"/>
            <a:ext cx="3449662" cy="40011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/>
              <a:t>Eisenhardt</a:t>
            </a:r>
            <a:r>
              <a:rPr lang="hu-HU" sz="2000" dirty="0" smtClean="0"/>
              <a:t>+ 2012, </a:t>
            </a:r>
            <a:r>
              <a:rPr lang="hu-HU" sz="2000" dirty="0" err="1" smtClean="0"/>
              <a:t>ApJ</a:t>
            </a:r>
            <a:r>
              <a:rPr lang="hu-HU" sz="2000" dirty="0" smtClean="0"/>
              <a:t> 755, 173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12160" y="476672"/>
            <a:ext cx="2888655" cy="378565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Red </a:t>
            </a:r>
            <a:r>
              <a:rPr lang="hu-HU" sz="2400" dirty="0" err="1" smtClean="0">
                <a:solidFill>
                  <a:srgbClr val="FF0000"/>
                </a:solidFill>
              </a:rPr>
              <a:t>dots</a:t>
            </a:r>
            <a:r>
              <a:rPr lang="hu-HU" sz="2400" dirty="0" smtClean="0">
                <a:solidFill>
                  <a:srgbClr val="FF0000"/>
                </a:solidFill>
              </a:rPr>
              <a:t>: hot </a:t>
            </a:r>
            <a:r>
              <a:rPr lang="hu-HU" sz="2400" dirty="0" err="1" smtClean="0">
                <a:solidFill>
                  <a:srgbClr val="FF0000"/>
                </a:solidFill>
              </a:rPr>
              <a:t>DOGs</a:t>
            </a:r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/>
              <a:t>(</a:t>
            </a:r>
            <a:r>
              <a:rPr lang="hu-HU" sz="2400" dirty="0" err="1" smtClean="0"/>
              <a:t>all</a:t>
            </a:r>
            <a:r>
              <a:rPr lang="hu-HU" sz="2400" dirty="0" smtClean="0"/>
              <a:t> </a:t>
            </a:r>
            <a:r>
              <a:rPr lang="hu-HU" sz="2400" dirty="0" err="1" smtClean="0"/>
              <a:t>sky</a:t>
            </a:r>
            <a:r>
              <a:rPr lang="hu-HU" sz="2400" dirty="0" smtClean="0"/>
              <a:t>)</a:t>
            </a:r>
          </a:p>
          <a:p>
            <a:r>
              <a:rPr lang="hu-HU" sz="2400" dirty="0" err="1" smtClean="0"/>
              <a:t>colours</a:t>
            </a:r>
            <a:r>
              <a:rPr lang="hu-HU" sz="2400" dirty="0" smtClean="0"/>
              <a:t> </a:t>
            </a:r>
            <a:r>
              <a:rPr lang="hu-HU" sz="2400" dirty="0" err="1" smtClean="0"/>
              <a:t>also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follow-up</a:t>
            </a:r>
            <a:r>
              <a:rPr lang="hu-HU" sz="2400" dirty="0" smtClean="0"/>
              <a:t> </a:t>
            </a:r>
            <a:r>
              <a:rPr lang="hu-HU" sz="2400" i="1" dirty="0" err="1" smtClean="0"/>
              <a:t>Spitzer</a:t>
            </a:r>
            <a:r>
              <a:rPr lang="hu-HU" sz="2400" dirty="0" smtClean="0"/>
              <a:t> </a:t>
            </a:r>
            <a:r>
              <a:rPr lang="hu-HU" sz="2400" dirty="0" err="1" smtClean="0"/>
              <a:t>data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The rest: a </a:t>
            </a:r>
            <a:r>
              <a:rPr lang="hu-HU" sz="2400" dirty="0" err="1" smtClean="0"/>
              <a:t>typical</a:t>
            </a:r>
            <a:r>
              <a:rPr lang="hu-HU" sz="2400" dirty="0" smtClean="0"/>
              <a:t> WISE </a:t>
            </a:r>
            <a:r>
              <a:rPr lang="hu-HU" sz="2400" dirty="0" err="1" smtClean="0"/>
              <a:t>sample</a:t>
            </a:r>
            <a:r>
              <a:rPr lang="hu-HU" sz="2400" dirty="0" smtClean="0"/>
              <a:t> (</a:t>
            </a:r>
            <a:r>
              <a:rPr lang="hu-HU" sz="2400" i="1" dirty="0" smtClean="0"/>
              <a:t>b</a:t>
            </a:r>
            <a:r>
              <a:rPr lang="hu-HU" sz="2400" dirty="0" smtClean="0"/>
              <a:t>&gt;80°)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inset</a:t>
            </a:r>
            <a:r>
              <a:rPr lang="hu-HU" sz="2400" dirty="0" smtClean="0"/>
              <a:t>: </a:t>
            </a:r>
            <a:r>
              <a:rPr lang="hu-HU" sz="2400" dirty="0" err="1" smtClean="0"/>
              <a:t>redshift</a:t>
            </a:r>
            <a:r>
              <a:rPr lang="hu-HU" sz="2400" dirty="0" smtClean="0"/>
              <a:t> </a:t>
            </a:r>
            <a:r>
              <a:rPr lang="hu-HU" sz="2400" dirty="0" err="1" smtClean="0"/>
              <a:t>distribution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72842"/>
            <a:ext cx="857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0070C0"/>
                </a:solidFill>
              </a:rPr>
              <a:t>Our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current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understanding</a:t>
            </a:r>
            <a:r>
              <a:rPr lang="hu-HU" sz="4000" b="1" dirty="0" smtClean="0">
                <a:solidFill>
                  <a:srgbClr val="0070C0"/>
                </a:solidFill>
              </a:rPr>
              <a:t> of hot </a:t>
            </a:r>
            <a:r>
              <a:rPr lang="hu-HU" sz="4000" b="1" dirty="0" err="1" smtClean="0">
                <a:solidFill>
                  <a:srgbClr val="0070C0"/>
                </a:solidFill>
              </a:rPr>
              <a:t>DOGs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052736"/>
            <a:ext cx="8352928" cy="54476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b="1" dirty="0" err="1" smtClean="0"/>
              <a:t>Redshifts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typically</a:t>
            </a:r>
            <a:r>
              <a:rPr lang="hu-HU" sz="2400" dirty="0" smtClean="0"/>
              <a:t> </a:t>
            </a:r>
            <a:r>
              <a:rPr lang="hu-HU" sz="2400" dirty="0" err="1" smtClean="0"/>
              <a:t>high</a:t>
            </a:r>
            <a:r>
              <a:rPr lang="hu-HU" sz="2400" dirty="0" smtClean="0"/>
              <a:t>, </a:t>
            </a:r>
            <a:r>
              <a:rPr lang="hu-HU" sz="2400" dirty="0" err="1" smtClean="0"/>
              <a:t>with</a:t>
            </a:r>
            <a:r>
              <a:rPr lang="hu-HU" sz="2400" dirty="0" smtClean="0"/>
              <a:t> a </a:t>
            </a:r>
            <a:r>
              <a:rPr lang="hu-HU" sz="2400" dirty="0" err="1" smtClean="0"/>
              <a:t>distribution</a:t>
            </a:r>
            <a:r>
              <a:rPr lang="hu-HU" sz="2400" dirty="0" smtClean="0"/>
              <a:t> </a:t>
            </a:r>
            <a:r>
              <a:rPr lang="hu-HU" sz="2400" dirty="0" err="1" smtClean="0"/>
              <a:t>peaking</a:t>
            </a:r>
            <a:r>
              <a:rPr lang="hu-HU" sz="2400" dirty="0" smtClean="0"/>
              <a:t> </a:t>
            </a:r>
          </a:p>
          <a:p>
            <a:r>
              <a:rPr lang="hu-HU" sz="2400" dirty="0" err="1" smtClean="0"/>
              <a:t>between</a:t>
            </a:r>
            <a:r>
              <a:rPr lang="hu-HU" sz="2400" dirty="0" smtClean="0"/>
              <a:t> 2 and 3</a:t>
            </a:r>
          </a:p>
          <a:p>
            <a:r>
              <a:rPr lang="hu-HU" sz="2400" dirty="0" smtClean="0"/>
              <a:t>→</a:t>
            </a:r>
            <a:r>
              <a:rPr lang="hu-HU" sz="2400" dirty="0" smtClean="0">
                <a:latin typeface="Arial Black"/>
              </a:rPr>
              <a:t> </a:t>
            </a:r>
            <a:r>
              <a:rPr lang="hu-HU" sz="2400" dirty="0" err="1" smtClean="0"/>
              <a:t>at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peak</a:t>
            </a:r>
            <a:r>
              <a:rPr lang="hu-HU" sz="2400" dirty="0" smtClean="0"/>
              <a:t> of </a:t>
            </a:r>
            <a:r>
              <a:rPr lang="hu-HU" sz="2400" dirty="0" err="1" smtClean="0"/>
              <a:t>cosmic</a:t>
            </a:r>
            <a:r>
              <a:rPr lang="hu-HU" sz="2400" dirty="0" smtClean="0"/>
              <a:t> </a:t>
            </a:r>
            <a:r>
              <a:rPr lang="hu-HU" sz="2400" dirty="0" err="1" smtClean="0"/>
              <a:t>star</a:t>
            </a:r>
            <a:r>
              <a:rPr lang="hu-HU" sz="2400" dirty="0" smtClean="0"/>
              <a:t> </a:t>
            </a:r>
            <a:r>
              <a:rPr lang="hu-HU" sz="2400" dirty="0" err="1" smtClean="0"/>
              <a:t>formation</a:t>
            </a:r>
            <a:r>
              <a:rPr lang="hu-HU" sz="2400" dirty="0" smtClean="0"/>
              <a:t> and AGN </a:t>
            </a:r>
            <a:r>
              <a:rPr lang="hu-HU" sz="2400" dirty="0" err="1" smtClean="0"/>
              <a:t>activity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dirty="0" err="1" smtClean="0"/>
              <a:t>Many</a:t>
            </a:r>
            <a:r>
              <a:rPr lang="hu-HU" sz="2400" dirty="0" smtClean="0"/>
              <a:t> </a:t>
            </a:r>
            <a:r>
              <a:rPr lang="hu-HU" sz="2400" dirty="0" err="1" smtClean="0"/>
              <a:t>spectra</a:t>
            </a:r>
            <a:r>
              <a:rPr lang="hu-HU" sz="2400" dirty="0" smtClean="0"/>
              <a:t> show </a:t>
            </a:r>
            <a:r>
              <a:rPr lang="hu-HU" sz="2400" dirty="0" err="1" smtClean="0"/>
              <a:t>signs</a:t>
            </a:r>
            <a:r>
              <a:rPr lang="hu-HU" sz="2400" dirty="0" smtClean="0"/>
              <a:t> of </a:t>
            </a:r>
            <a:r>
              <a:rPr lang="hu-HU" sz="2400" b="1" dirty="0" err="1" smtClean="0"/>
              <a:t>obscured</a:t>
            </a:r>
            <a:r>
              <a:rPr lang="hu-HU" sz="2400" b="1" dirty="0" smtClean="0"/>
              <a:t> AGN</a:t>
            </a:r>
          </a:p>
          <a:p>
            <a:pPr>
              <a:spcBef>
                <a:spcPts val="1200"/>
              </a:spcBef>
            </a:pPr>
            <a:r>
              <a:rPr lang="hu-HU" sz="2400" b="1" dirty="0" err="1" smtClean="0"/>
              <a:t>Luminosities</a:t>
            </a:r>
            <a:r>
              <a:rPr lang="hu-HU" sz="2400" b="1" dirty="0" smtClean="0"/>
              <a:t> </a:t>
            </a:r>
            <a:r>
              <a:rPr lang="hu-HU" sz="2400" dirty="0" smtClean="0"/>
              <a:t>(~10</a:t>
            </a:r>
            <a:r>
              <a:rPr lang="hu-HU" sz="2400" baseline="30000" dirty="0" smtClean="0"/>
              <a:t>13</a:t>
            </a:r>
            <a:r>
              <a:rPr lang="hu-HU" sz="2400" dirty="0" smtClean="0"/>
              <a:t>–10</a:t>
            </a:r>
            <a:r>
              <a:rPr lang="hu-HU" sz="2400" baseline="30000" dirty="0" smtClean="0"/>
              <a:t>14</a:t>
            </a:r>
            <a:r>
              <a:rPr lang="hu-HU" sz="2400" dirty="0" smtClean="0"/>
              <a:t> </a:t>
            </a:r>
            <a:r>
              <a:rPr lang="hu-HU" sz="2400" i="1" dirty="0" smtClean="0"/>
              <a:t>L</a:t>
            </a:r>
            <a:r>
              <a:rPr lang="hu-HU" sz="2400" baseline="-25000" dirty="0" smtClean="0">
                <a:sym typeface="Wingdings"/>
              </a:rPr>
              <a:t></a:t>
            </a:r>
            <a:r>
              <a:rPr lang="hu-HU" sz="2400" dirty="0" smtClean="0"/>
              <a:t>)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comparable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most </a:t>
            </a:r>
            <a:r>
              <a:rPr lang="hu-HU" sz="2400" dirty="0" err="1" smtClean="0"/>
              <a:t>luminous</a:t>
            </a:r>
            <a:r>
              <a:rPr lang="hu-HU" sz="2400" dirty="0" smtClean="0"/>
              <a:t> </a:t>
            </a:r>
            <a:r>
              <a:rPr lang="hu-HU" sz="2400" dirty="0" err="1" smtClean="0"/>
              <a:t>quasars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b="1" dirty="0" err="1" smtClean="0"/>
              <a:t>SEDs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are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different</a:t>
            </a:r>
            <a:r>
              <a:rPr lang="hu-HU" sz="2400" b="1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other</a:t>
            </a:r>
            <a:r>
              <a:rPr lang="hu-HU" sz="2400" dirty="0" smtClean="0"/>
              <a:t> </a:t>
            </a:r>
            <a:r>
              <a:rPr lang="hu-HU" sz="2400" dirty="0" err="1" smtClean="0"/>
              <a:t>known</a:t>
            </a:r>
            <a:r>
              <a:rPr lang="hu-HU" sz="2400" dirty="0" smtClean="0"/>
              <a:t> </a:t>
            </a:r>
            <a:r>
              <a:rPr lang="hu-HU" sz="2400" dirty="0" err="1" smtClean="0"/>
              <a:t>populations</a:t>
            </a:r>
            <a:r>
              <a:rPr lang="hu-HU" sz="2400" dirty="0" smtClean="0"/>
              <a:t>,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high</a:t>
            </a:r>
            <a:r>
              <a:rPr lang="hu-HU" sz="2400" dirty="0" smtClean="0"/>
              <a:t> </a:t>
            </a:r>
            <a:r>
              <a:rPr lang="hu-HU" sz="2400" dirty="0" err="1" smtClean="0"/>
              <a:t>mid-IR</a:t>
            </a:r>
            <a:r>
              <a:rPr lang="hu-HU" sz="2400" dirty="0" smtClean="0"/>
              <a:t>/</a:t>
            </a:r>
            <a:r>
              <a:rPr lang="hu-HU" sz="2400" dirty="0" err="1" smtClean="0"/>
              <a:t>submm</a:t>
            </a:r>
            <a:r>
              <a:rPr lang="hu-HU" sz="2400" dirty="0" smtClean="0"/>
              <a:t> </a:t>
            </a:r>
            <a:r>
              <a:rPr lang="hu-HU" sz="2400" dirty="0" err="1" smtClean="0"/>
              <a:t>luminosity</a:t>
            </a:r>
            <a:r>
              <a:rPr lang="hu-HU" sz="2400" dirty="0" smtClean="0"/>
              <a:t> ratio </a:t>
            </a:r>
            <a:r>
              <a:rPr lang="hu-HU" sz="2400" dirty="0" err="1" smtClean="0"/>
              <a:t>indicates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dominant</a:t>
            </a:r>
            <a:r>
              <a:rPr lang="hu-HU" sz="2400" dirty="0" smtClean="0"/>
              <a:t> </a:t>
            </a:r>
            <a:r>
              <a:rPr lang="hu-HU" sz="2400" dirty="0" err="1" smtClean="0"/>
              <a:t>emission</a:t>
            </a:r>
            <a:r>
              <a:rPr lang="hu-HU" sz="2400" dirty="0" smtClean="0"/>
              <a:t> </a:t>
            </a:r>
            <a:r>
              <a:rPr lang="hu-HU" sz="2400" dirty="0" err="1" smtClean="0"/>
              <a:t>comes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b="1" dirty="0" smtClean="0"/>
              <a:t>hot </a:t>
            </a:r>
            <a:r>
              <a:rPr lang="hu-HU" sz="2400" b="1" dirty="0" err="1" smtClean="0"/>
              <a:t>dust</a:t>
            </a:r>
            <a:r>
              <a:rPr lang="hu-HU" sz="2400" b="1" dirty="0" smtClean="0"/>
              <a:t> </a:t>
            </a:r>
            <a:r>
              <a:rPr lang="hu-HU" sz="2400" dirty="0" smtClean="0"/>
              <a:t>(60–120 K)</a:t>
            </a:r>
          </a:p>
          <a:p>
            <a:pPr>
              <a:spcBef>
                <a:spcPts val="1200"/>
              </a:spcBef>
            </a:pPr>
            <a:r>
              <a:rPr lang="hu-HU" sz="2400" dirty="0" err="1" smtClean="0"/>
              <a:t>Extreme</a:t>
            </a:r>
            <a:r>
              <a:rPr lang="hu-HU" sz="2400" dirty="0" smtClean="0"/>
              <a:t> and </a:t>
            </a:r>
            <a:r>
              <a:rPr lang="hu-HU" sz="2400" dirty="0" err="1" smtClean="0"/>
              <a:t>rare</a:t>
            </a:r>
            <a:r>
              <a:rPr lang="hu-HU" sz="2400" dirty="0" smtClean="0"/>
              <a:t> </a:t>
            </a:r>
            <a:r>
              <a:rPr lang="hu-HU" sz="2400" dirty="0" err="1" smtClean="0"/>
              <a:t>cases</a:t>
            </a:r>
            <a:r>
              <a:rPr lang="hu-HU" sz="2400" dirty="0" smtClean="0"/>
              <a:t> of </a:t>
            </a:r>
            <a:r>
              <a:rPr lang="hu-HU" sz="2400" dirty="0" err="1" smtClean="0"/>
              <a:t>luminous</a:t>
            </a:r>
            <a:r>
              <a:rPr lang="hu-HU" sz="2400" dirty="0" smtClean="0"/>
              <a:t> </a:t>
            </a:r>
            <a:r>
              <a:rPr lang="hu-HU" sz="2400" dirty="0" err="1" smtClean="0"/>
              <a:t>DOGs</a:t>
            </a:r>
            <a:r>
              <a:rPr lang="hu-HU" sz="2400" dirty="0" smtClean="0"/>
              <a:t>, </a:t>
            </a:r>
            <a:r>
              <a:rPr lang="hu-HU" sz="2400" dirty="0" err="1" smtClean="0"/>
              <a:t>representing</a:t>
            </a:r>
            <a:r>
              <a:rPr lang="hu-HU" sz="2400" dirty="0" smtClean="0"/>
              <a:t> a </a:t>
            </a:r>
            <a:r>
              <a:rPr lang="hu-HU" sz="2400" b="1" dirty="0" err="1" smtClean="0"/>
              <a:t>short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evolutionary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phase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galaxy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evolution</a:t>
            </a:r>
            <a:r>
              <a:rPr lang="hu-HU" sz="2400" b="1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</a:t>
            </a:r>
            <a:r>
              <a:rPr lang="hu-HU" sz="2400" dirty="0" err="1" smtClean="0"/>
              <a:t>mergers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b="1" dirty="0" err="1" smtClean="0"/>
              <a:t>Starburst</a:t>
            </a:r>
            <a:r>
              <a:rPr lang="hu-HU" sz="2400" b="1" dirty="0" smtClean="0"/>
              <a:t> – AGN</a:t>
            </a:r>
            <a:r>
              <a:rPr lang="hu-HU" sz="2400" dirty="0" smtClean="0"/>
              <a:t> </a:t>
            </a:r>
            <a:r>
              <a:rPr lang="hu-HU" sz="2400" dirty="0" err="1" smtClean="0"/>
              <a:t>transitions</a:t>
            </a:r>
            <a:r>
              <a:rPr lang="hu-HU" sz="2400" dirty="0" smtClean="0"/>
              <a:t>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030701" y="6197242"/>
            <a:ext cx="4933787" cy="40011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000" dirty="0" err="1" smtClean="0"/>
              <a:t>Wu</a:t>
            </a:r>
            <a:r>
              <a:rPr lang="hu-HU" sz="2000" dirty="0" smtClean="0"/>
              <a:t>+ 2012, </a:t>
            </a:r>
            <a:r>
              <a:rPr lang="hu-HU" sz="2000" dirty="0" err="1" smtClean="0"/>
              <a:t>ApJ</a:t>
            </a:r>
            <a:r>
              <a:rPr lang="hu-HU" sz="2000" dirty="0" smtClean="0"/>
              <a:t> 756, 96; </a:t>
            </a:r>
            <a:r>
              <a:rPr lang="hu-HU" sz="2000" dirty="0" err="1" smtClean="0"/>
              <a:t>Wu</a:t>
            </a:r>
            <a:r>
              <a:rPr lang="hu-HU" sz="2000" dirty="0" smtClean="0"/>
              <a:t>+ 2014, </a:t>
            </a:r>
            <a:r>
              <a:rPr lang="hu-HU" sz="2000" dirty="0" err="1" smtClean="0"/>
              <a:t>ApJ</a:t>
            </a:r>
            <a:r>
              <a:rPr lang="hu-HU" sz="2000" dirty="0" smtClean="0"/>
              <a:t> 793, 8</a:t>
            </a:r>
            <a:endParaRPr lang="hu-H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993" y="1"/>
            <a:ext cx="9348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zövegdoboz 1"/>
          <p:cNvSpPr txBox="1"/>
          <p:nvPr/>
        </p:nvSpPr>
        <p:spPr>
          <a:xfrm>
            <a:off x="1907704" y="272842"/>
            <a:ext cx="606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0070C0"/>
                </a:solidFill>
              </a:rPr>
              <a:t>Hot </a:t>
            </a:r>
            <a:r>
              <a:rPr lang="hu-HU" sz="4000" b="1" dirty="0" err="1" smtClean="0">
                <a:solidFill>
                  <a:srgbClr val="0070C0"/>
                </a:solidFill>
              </a:rPr>
              <a:t>DOGs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in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the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microwave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701383"/>
            <a:ext cx="8352928" cy="40318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i="1" dirty="0" err="1" smtClean="0"/>
              <a:t>Some</a:t>
            </a:r>
            <a:r>
              <a:rPr lang="hu-HU" sz="2400" dirty="0" smtClean="0"/>
              <a:t> of </a:t>
            </a:r>
            <a:r>
              <a:rPr lang="hu-HU" sz="2400" dirty="0" err="1" smtClean="0"/>
              <a:t>these</a:t>
            </a:r>
            <a:r>
              <a:rPr lang="hu-HU" sz="2400" dirty="0" smtClean="0"/>
              <a:t> </a:t>
            </a:r>
            <a:r>
              <a:rPr lang="hu-HU" sz="2400" dirty="0" err="1" smtClean="0"/>
              <a:t>WISE-selected</a:t>
            </a:r>
            <a:r>
              <a:rPr lang="hu-HU" sz="2400" dirty="0" smtClean="0"/>
              <a:t> </a:t>
            </a:r>
            <a:r>
              <a:rPr lang="hu-HU" sz="2400" dirty="0" err="1" smtClean="0"/>
              <a:t>objects</a:t>
            </a:r>
            <a:r>
              <a:rPr lang="hu-HU" sz="2400" dirty="0" smtClean="0"/>
              <a:t> show </a:t>
            </a:r>
            <a:r>
              <a:rPr lang="hu-HU" sz="2400" dirty="0" err="1" smtClean="0"/>
              <a:t>mJy-level</a:t>
            </a:r>
            <a:r>
              <a:rPr lang="hu-HU" sz="2400" dirty="0" smtClean="0"/>
              <a:t> </a:t>
            </a:r>
            <a:r>
              <a:rPr lang="hu-HU" sz="2400" b="1" dirty="0" err="1" smtClean="0"/>
              <a:t>radio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emission</a:t>
            </a:r>
            <a:r>
              <a:rPr lang="hu-HU" sz="2400" dirty="0" smtClean="0"/>
              <a:t> </a:t>
            </a:r>
            <a:r>
              <a:rPr lang="hu-HU" sz="2400" dirty="0" err="1" smtClean="0"/>
              <a:t>at</a:t>
            </a:r>
            <a:r>
              <a:rPr lang="hu-HU" sz="2400" dirty="0" smtClean="0"/>
              <a:t> cm </a:t>
            </a:r>
            <a:r>
              <a:rPr lang="hu-HU" sz="2400" dirty="0" err="1" smtClean="0"/>
              <a:t>wavelenghts</a:t>
            </a:r>
            <a:r>
              <a:rPr lang="hu-HU" sz="24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VLBI has a </a:t>
            </a:r>
            <a:r>
              <a:rPr lang="hu-HU" sz="2400" dirty="0" err="1" smtClean="0"/>
              <a:t>unique</a:t>
            </a:r>
            <a:r>
              <a:rPr lang="hu-HU" sz="2400" dirty="0" smtClean="0"/>
              <a:t> </a:t>
            </a:r>
            <a:r>
              <a:rPr lang="hu-HU" sz="2400" dirty="0" err="1" smtClean="0"/>
              <a:t>capability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discriminate</a:t>
            </a:r>
            <a:r>
              <a:rPr lang="hu-HU" sz="2400" dirty="0" smtClean="0"/>
              <a:t> </a:t>
            </a:r>
            <a:r>
              <a:rPr lang="hu-HU" sz="2400" dirty="0" err="1" smtClean="0"/>
              <a:t>between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strarburst</a:t>
            </a:r>
            <a:r>
              <a:rPr lang="hu-HU" sz="2400" dirty="0" smtClean="0"/>
              <a:t> and AGN </a:t>
            </a:r>
            <a:r>
              <a:rPr lang="hu-HU" sz="2400" dirty="0" err="1" smtClean="0"/>
              <a:t>origin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radio</a:t>
            </a:r>
            <a:r>
              <a:rPr lang="hu-HU" sz="2400" dirty="0" smtClean="0"/>
              <a:t> </a:t>
            </a:r>
            <a:r>
              <a:rPr lang="hu-HU" sz="2400" dirty="0" err="1" smtClean="0"/>
              <a:t>emission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b="1" dirty="0" smtClean="0"/>
              <a:t>VLBI </a:t>
            </a:r>
            <a:r>
              <a:rPr lang="hu-HU" sz="2400" b="1" dirty="0" err="1" smtClean="0"/>
              <a:t>detection</a:t>
            </a:r>
            <a:r>
              <a:rPr lang="hu-HU" sz="2400" b="1" dirty="0" smtClean="0"/>
              <a:t> → </a:t>
            </a:r>
            <a:r>
              <a:rPr lang="hu-HU" sz="2400" b="1" dirty="0" err="1" smtClean="0"/>
              <a:t>direct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confirmation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radio</a:t>
            </a:r>
            <a:r>
              <a:rPr lang="hu-HU" sz="2400" b="1" dirty="0" smtClean="0"/>
              <a:t> AGN</a:t>
            </a:r>
          </a:p>
          <a:p>
            <a:pPr>
              <a:spcBef>
                <a:spcPts val="1200"/>
              </a:spcBef>
            </a:pPr>
            <a:r>
              <a:rPr lang="hu-HU" sz="2400" dirty="0" err="1" smtClean="0"/>
              <a:t>If</a:t>
            </a:r>
            <a:r>
              <a:rPr lang="hu-HU" sz="2400" dirty="0" smtClean="0"/>
              <a:t> </a:t>
            </a:r>
            <a:r>
              <a:rPr lang="hu-HU" sz="2400" dirty="0" err="1" smtClean="0"/>
              <a:t>these</a:t>
            </a:r>
            <a:r>
              <a:rPr lang="hu-HU" sz="2400" dirty="0" smtClean="0"/>
              <a:t> </a:t>
            </a:r>
            <a:r>
              <a:rPr lang="hu-HU" sz="2400" dirty="0" err="1" smtClean="0"/>
              <a:t>sources</a:t>
            </a:r>
            <a:r>
              <a:rPr lang="hu-HU" sz="2400" dirty="0" smtClean="0"/>
              <a:t>  </a:t>
            </a:r>
            <a:r>
              <a:rPr lang="hu-HU" sz="2400" dirty="0" err="1" smtClean="0"/>
              <a:t>really</a:t>
            </a:r>
            <a:r>
              <a:rPr lang="hu-HU" sz="2400" dirty="0" smtClean="0"/>
              <a:t> </a:t>
            </a:r>
            <a:r>
              <a:rPr lang="hu-HU" sz="2400" dirty="0" err="1" smtClean="0"/>
              <a:t>harbour</a:t>
            </a:r>
            <a:r>
              <a:rPr lang="hu-HU" sz="2400" dirty="0" smtClean="0"/>
              <a:t> </a:t>
            </a:r>
            <a:r>
              <a:rPr lang="hu-HU" sz="2400" dirty="0" err="1" smtClean="0"/>
              <a:t>young</a:t>
            </a:r>
            <a:r>
              <a:rPr lang="hu-HU" sz="2400" dirty="0" smtClean="0"/>
              <a:t> AGN,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may</a:t>
            </a:r>
            <a:r>
              <a:rPr lang="hu-HU" sz="2400" dirty="0" smtClean="0"/>
              <a:t> </a:t>
            </a:r>
            <a:r>
              <a:rPr lang="hu-HU" sz="2400" dirty="0" err="1" smtClean="0"/>
              <a:t>find</a:t>
            </a:r>
            <a:r>
              <a:rPr lang="hu-HU" sz="2400" dirty="0" smtClean="0"/>
              <a:t> </a:t>
            </a:r>
            <a:r>
              <a:rPr lang="hu-HU" sz="2400" b="1" dirty="0" err="1" smtClean="0"/>
              <a:t>compact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symmetric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structures</a:t>
            </a:r>
            <a:r>
              <a:rPr lang="hu-HU" sz="2400" dirty="0" smtClean="0"/>
              <a:t> (</a:t>
            </a:r>
            <a:r>
              <a:rPr lang="hu-HU" sz="2400" dirty="0" err="1" smtClean="0"/>
              <a:t>CSOs</a:t>
            </a:r>
            <a:r>
              <a:rPr lang="hu-HU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hu-HU" sz="2400" dirty="0" err="1" smtClean="0"/>
              <a:t>If</a:t>
            </a:r>
            <a:r>
              <a:rPr lang="hu-HU" sz="2400" dirty="0" smtClean="0"/>
              <a:t>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activity</a:t>
            </a:r>
            <a:r>
              <a:rPr lang="hu-HU" sz="2400" dirty="0" smtClean="0"/>
              <a:t> is </a:t>
            </a:r>
            <a:r>
              <a:rPr lang="hu-HU" sz="2400" dirty="0" err="1" smtClean="0"/>
              <a:t>triggered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mergers</a:t>
            </a:r>
            <a:r>
              <a:rPr lang="hu-HU" sz="2400" dirty="0" smtClean="0"/>
              <a:t>,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may</a:t>
            </a:r>
            <a:r>
              <a:rPr lang="hu-HU" sz="2400" dirty="0" smtClean="0"/>
              <a:t> </a:t>
            </a:r>
            <a:r>
              <a:rPr lang="hu-HU" sz="2400" dirty="0" err="1" smtClean="0"/>
              <a:t>see</a:t>
            </a:r>
            <a:r>
              <a:rPr lang="hu-HU" sz="2400" dirty="0" smtClean="0"/>
              <a:t> </a:t>
            </a:r>
            <a:r>
              <a:rPr lang="hu-HU" sz="2400" dirty="0" err="1" smtClean="0"/>
              <a:t>spatially</a:t>
            </a:r>
            <a:r>
              <a:rPr lang="hu-HU" sz="2400" dirty="0" smtClean="0"/>
              <a:t> </a:t>
            </a:r>
            <a:r>
              <a:rPr lang="hu-HU" sz="2400" dirty="0" err="1" smtClean="0"/>
              <a:t>resolved</a:t>
            </a:r>
            <a:r>
              <a:rPr lang="hu-HU" sz="2400" dirty="0" smtClean="0"/>
              <a:t> </a:t>
            </a:r>
            <a:r>
              <a:rPr lang="hu-HU" sz="2400" b="1" dirty="0" err="1" smtClean="0"/>
              <a:t>dual</a:t>
            </a:r>
            <a:r>
              <a:rPr lang="hu-HU" sz="2400" b="1" dirty="0" smtClean="0"/>
              <a:t> AGN </a:t>
            </a:r>
            <a:r>
              <a:rPr lang="hu-HU" sz="2400" b="1" dirty="0" err="1" smtClean="0"/>
              <a:t>sources</a:t>
            </a:r>
            <a:r>
              <a:rPr lang="hu-H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332656"/>
            <a:ext cx="7829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0070C0"/>
                </a:solidFill>
              </a:rPr>
              <a:t>Test of </a:t>
            </a:r>
            <a:r>
              <a:rPr lang="hu-HU" sz="4000" b="1" dirty="0" err="1" smtClean="0">
                <a:solidFill>
                  <a:srgbClr val="0070C0"/>
                </a:solidFill>
              </a:rPr>
              <a:t>the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compact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radio</a:t>
            </a:r>
            <a:r>
              <a:rPr lang="hu-HU" sz="4000" b="1" dirty="0" smtClean="0">
                <a:solidFill>
                  <a:srgbClr val="0070C0"/>
                </a:solidFill>
              </a:rPr>
              <a:t> </a:t>
            </a:r>
            <a:r>
              <a:rPr lang="hu-HU" sz="4000" b="1" dirty="0" err="1" smtClean="0">
                <a:solidFill>
                  <a:srgbClr val="0070C0"/>
                </a:solidFill>
              </a:rPr>
              <a:t>structures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384315"/>
            <a:ext cx="8352928" cy="44935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err="1" smtClean="0"/>
              <a:t>Sensitive</a:t>
            </a:r>
            <a:r>
              <a:rPr lang="hu-HU" sz="2400" dirty="0" smtClean="0"/>
              <a:t> </a:t>
            </a:r>
            <a:r>
              <a:rPr lang="hu-HU" sz="2400" dirty="0" err="1" smtClean="0"/>
              <a:t>phase-referenced</a:t>
            </a:r>
            <a:r>
              <a:rPr lang="hu-HU" sz="2400" dirty="0" smtClean="0"/>
              <a:t> </a:t>
            </a:r>
            <a:r>
              <a:rPr lang="hu-HU" sz="2400" dirty="0" err="1" smtClean="0"/>
              <a:t>observations</a:t>
            </a:r>
            <a:r>
              <a:rPr lang="hu-HU" sz="2400" dirty="0" smtClean="0"/>
              <a:t> </a:t>
            </a:r>
            <a:r>
              <a:rPr lang="hu-HU" sz="2400" dirty="0" err="1" smtClean="0"/>
              <a:t>initiated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EVN 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Project: </a:t>
            </a:r>
            <a:r>
              <a:rPr lang="hu-HU" sz="2400" b="1" dirty="0" smtClean="0"/>
              <a:t>EF025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2014 </a:t>
            </a:r>
            <a:r>
              <a:rPr lang="hu-HU" sz="2400" dirty="0" err="1" smtClean="0"/>
              <a:t>Feb</a:t>
            </a:r>
            <a:r>
              <a:rPr lang="hu-HU" sz="2400" dirty="0" smtClean="0"/>
              <a:t> 21/22, </a:t>
            </a:r>
            <a:r>
              <a:rPr lang="hu-HU" sz="2400" dirty="0" err="1" smtClean="0"/>
              <a:t>total</a:t>
            </a:r>
            <a:r>
              <a:rPr lang="hu-HU" sz="2400" dirty="0" smtClean="0"/>
              <a:t> </a:t>
            </a:r>
            <a:r>
              <a:rPr lang="hu-HU" sz="2400" dirty="0" err="1" smtClean="0"/>
              <a:t>time</a:t>
            </a:r>
            <a:r>
              <a:rPr lang="hu-HU" sz="2400" dirty="0" smtClean="0"/>
              <a:t> 14 h</a:t>
            </a:r>
          </a:p>
          <a:p>
            <a:pPr>
              <a:spcBef>
                <a:spcPts val="1200"/>
              </a:spcBef>
            </a:pPr>
            <a:r>
              <a:rPr lang="hu-HU" sz="2400" dirty="0" err="1" smtClean="0"/>
              <a:t>Observed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b="1" dirty="0" err="1" smtClean="0"/>
              <a:t>e-VLBI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mode</a:t>
            </a:r>
            <a:r>
              <a:rPr lang="hu-HU" sz="2400" dirty="0" smtClean="0"/>
              <a:t>, </a:t>
            </a:r>
            <a:r>
              <a:rPr lang="hu-HU" sz="2400" dirty="0" err="1" smtClean="0"/>
              <a:t>but</a:t>
            </a:r>
            <a:r>
              <a:rPr lang="hu-HU" sz="2400" dirty="0" smtClean="0"/>
              <a:t> </a:t>
            </a:r>
            <a:r>
              <a:rPr lang="hu-HU" sz="2400" dirty="0" err="1" smtClean="0"/>
              <a:t>within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disk</a:t>
            </a:r>
            <a:r>
              <a:rPr lang="hu-HU" sz="2400" dirty="0" smtClean="0"/>
              <a:t> session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8 </a:t>
            </a:r>
            <a:r>
              <a:rPr lang="hu-HU" sz="2400" dirty="0" err="1" smtClean="0"/>
              <a:t>stations</a:t>
            </a:r>
            <a:r>
              <a:rPr lang="hu-HU" sz="2400" dirty="0" smtClean="0"/>
              <a:t>: </a:t>
            </a:r>
            <a:r>
              <a:rPr lang="hu-HU" sz="2400" dirty="0" err="1" smtClean="0"/>
              <a:t>Ef</a:t>
            </a:r>
            <a:r>
              <a:rPr lang="hu-HU" sz="2400" dirty="0" smtClean="0"/>
              <a:t>, </a:t>
            </a:r>
            <a:r>
              <a:rPr lang="hu-HU" sz="2400" dirty="0" err="1" smtClean="0"/>
              <a:t>Wb</a:t>
            </a:r>
            <a:r>
              <a:rPr lang="hu-HU" sz="2400" dirty="0" smtClean="0"/>
              <a:t>, </a:t>
            </a:r>
            <a:r>
              <a:rPr lang="hu-HU" sz="2400" dirty="0" err="1" smtClean="0"/>
              <a:t>Jb</a:t>
            </a:r>
            <a:r>
              <a:rPr lang="hu-HU" sz="2400" dirty="0" smtClean="0"/>
              <a:t> (</a:t>
            </a:r>
            <a:r>
              <a:rPr lang="hu-HU" sz="2400" dirty="0" err="1" smtClean="0"/>
              <a:t>Lovell</a:t>
            </a:r>
            <a:r>
              <a:rPr lang="hu-HU" sz="2400" dirty="0" smtClean="0"/>
              <a:t>), </a:t>
            </a:r>
            <a:r>
              <a:rPr lang="hu-HU" sz="2400" dirty="0" err="1" smtClean="0"/>
              <a:t>On</a:t>
            </a:r>
            <a:r>
              <a:rPr lang="hu-HU" sz="2400" dirty="0" smtClean="0"/>
              <a:t>, Mc, </a:t>
            </a:r>
            <a:r>
              <a:rPr lang="hu-HU" sz="2400" dirty="0" err="1" smtClean="0"/>
              <a:t>Nt</a:t>
            </a:r>
            <a:r>
              <a:rPr lang="hu-HU" sz="2400" dirty="0" smtClean="0"/>
              <a:t>, </a:t>
            </a:r>
            <a:r>
              <a:rPr lang="hu-HU" sz="2400" dirty="0" err="1" smtClean="0"/>
              <a:t>Tr</a:t>
            </a:r>
            <a:r>
              <a:rPr lang="hu-HU" sz="2400" dirty="0" smtClean="0"/>
              <a:t>, </a:t>
            </a:r>
            <a:r>
              <a:rPr lang="hu-HU" sz="2400" dirty="0" err="1" smtClean="0"/>
              <a:t>Sh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b="1" dirty="0" smtClean="0"/>
              <a:t>1.6 </a:t>
            </a:r>
            <a:r>
              <a:rPr lang="hu-HU" sz="2400" b="1" dirty="0" err="1" smtClean="0"/>
              <a:t>GHz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frequency</a:t>
            </a:r>
            <a:r>
              <a:rPr lang="hu-HU" sz="2400" dirty="0" smtClean="0"/>
              <a:t>: </a:t>
            </a:r>
            <a:r>
              <a:rPr lang="hu-HU" sz="2400" dirty="0" err="1" smtClean="0"/>
              <a:t>higher</a:t>
            </a:r>
            <a:r>
              <a:rPr lang="hu-HU" sz="2400" dirty="0" smtClean="0"/>
              <a:t> </a:t>
            </a:r>
            <a:r>
              <a:rPr lang="hu-HU" sz="2400" dirty="0" err="1" smtClean="0"/>
              <a:t>chance</a:t>
            </a:r>
            <a:r>
              <a:rPr lang="hu-HU" sz="2400" dirty="0" smtClean="0"/>
              <a:t> of </a:t>
            </a:r>
            <a:r>
              <a:rPr lang="hu-HU" sz="2400" dirty="0" err="1" smtClean="0"/>
              <a:t>detection</a:t>
            </a:r>
            <a:r>
              <a:rPr lang="hu-HU" sz="2400" dirty="0" smtClean="0"/>
              <a:t> (</a:t>
            </a:r>
            <a:r>
              <a:rPr lang="hu-HU" sz="2400" dirty="0" err="1" smtClean="0"/>
              <a:t>presumably</a:t>
            </a:r>
            <a:r>
              <a:rPr lang="hu-HU" sz="2400" dirty="0" smtClean="0"/>
              <a:t> </a:t>
            </a:r>
            <a:r>
              <a:rPr lang="hu-HU" sz="2400" b="1" dirty="0" err="1" smtClean="0"/>
              <a:t>steep-spectrum</a:t>
            </a:r>
            <a:r>
              <a:rPr lang="hu-HU" sz="2400" dirty="0" smtClean="0"/>
              <a:t> </a:t>
            </a:r>
            <a:r>
              <a:rPr lang="hu-HU" sz="2400" dirty="0" err="1" smtClean="0"/>
              <a:t>sources</a:t>
            </a:r>
            <a:r>
              <a:rPr lang="hu-HU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hu-HU" sz="2400" dirty="0" err="1" smtClean="0"/>
              <a:t>Sources</a:t>
            </a:r>
            <a:r>
              <a:rPr lang="hu-HU" sz="2400" dirty="0" smtClean="0"/>
              <a:t> </a:t>
            </a:r>
            <a:r>
              <a:rPr lang="hu-HU" sz="2400" dirty="0" err="1" smtClean="0"/>
              <a:t>yet</a:t>
            </a:r>
            <a:r>
              <a:rPr lang="hu-HU" sz="2400" dirty="0" smtClean="0"/>
              <a:t> </a:t>
            </a:r>
            <a:r>
              <a:rPr lang="hu-HU" sz="2400" dirty="0" err="1" smtClean="0"/>
              <a:t>unexplored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VLBI → pilot project,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b="1" dirty="0" smtClean="0"/>
              <a:t>4 </a:t>
            </a:r>
            <a:r>
              <a:rPr lang="hu-HU" sz="2400" b="1" dirty="0" err="1" smtClean="0"/>
              <a:t>targets</a:t>
            </a:r>
            <a:endParaRPr lang="hu-HU" sz="2400" b="1" dirty="0" smtClean="0"/>
          </a:p>
          <a:p>
            <a:pPr>
              <a:spcBef>
                <a:spcPts val="1200"/>
              </a:spcBef>
            </a:pPr>
            <a:r>
              <a:rPr lang="hu-HU" sz="2400" b="1" dirty="0" smtClean="0"/>
              <a:t> 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332656"/>
            <a:ext cx="362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0070C0"/>
                </a:solidFill>
              </a:rPr>
              <a:t>The EVN </a:t>
            </a:r>
            <a:r>
              <a:rPr lang="hu-HU" sz="4000" b="1" dirty="0" err="1" smtClean="0">
                <a:solidFill>
                  <a:srgbClr val="0070C0"/>
                </a:solidFill>
              </a:rPr>
              <a:t>sample</a:t>
            </a:r>
            <a:endParaRPr lang="hu-H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611560" y="1268760"/>
          <a:ext cx="6336704" cy="299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</a:tblGrid>
              <a:tr h="1080118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Source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designation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Redshift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Peak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brightness</a:t>
                      </a:r>
                      <a:r>
                        <a:rPr lang="hu-HU" dirty="0" smtClean="0"/>
                        <a:t> </a:t>
                      </a:r>
                      <a:r>
                        <a:rPr lang="hu-HU" i="1" dirty="0" smtClean="0"/>
                        <a:t>(</a:t>
                      </a:r>
                      <a:r>
                        <a:rPr lang="hu-HU" i="1" dirty="0" err="1" smtClean="0"/>
                        <a:t>mJy</a:t>
                      </a:r>
                      <a:r>
                        <a:rPr lang="hu-HU" i="1" dirty="0" smtClean="0"/>
                        <a:t>/</a:t>
                      </a:r>
                      <a:r>
                        <a:rPr lang="hu-HU" i="1" dirty="0" err="1" smtClean="0"/>
                        <a:t>beam</a:t>
                      </a:r>
                      <a:r>
                        <a:rPr lang="hu-HU" i="1" dirty="0" smtClean="0"/>
                        <a:t>)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Flux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density</a:t>
                      </a:r>
                      <a:r>
                        <a:rPr lang="hu-HU" dirty="0" smtClean="0"/>
                        <a:t> </a:t>
                      </a:r>
                      <a:r>
                        <a:rPr lang="hu-HU" i="1" dirty="0" smtClean="0"/>
                        <a:t>(</a:t>
                      </a:r>
                      <a:r>
                        <a:rPr lang="hu-HU" i="1" dirty="0" err="1" smtClean="0"/>
                        <a:t>mJy</a:t>
                      </a:r>
                      <a:r>
                        <a:rPr lang="hu-HU" i="1" dirty="0" smtClean="0"/>
                        <a:t>)</a:t>
                      </a:r>
                      <a:endParaRPr lang="hu-HU" i="1" dirty="0"/>
                    </a:p>
                  </a:txBody>
                  <a:tcPr/>
                </a:tc>
              </a:tr>
              <a:tr h="477834">
                <a:tc>
                  <a:txBody>
                    <a:bodyPr/>
                    <a:lstStyle/>
                    <a:p>
                      <a:r>
                        <a:rPr lang="hu-HU" dirty="0" smtClean="0"/>
                        <a:t>W0757+5113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2.227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3.57</a:t>
                      </a:r>
                      <a:endParaRPr lang="hu-HU" dirty="0"/>
                    </a:p>
                  </a:txBody>
                  <a:tcPr/>
                </a:tc>
              </a:tr>
              <a:tr h="477834">
                <a:tc>
                  <a:txBody>
                    <a:bodyPr/>
                    <a:lstStyle/>
                    <a:p>
                      <a:r>
                        <a:rPr lang="hu-HU" dirty="0" smtClean="0"/>
                        <a:t>W1146+4129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1.772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4.39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4.39</a:t>
                      </a:r>
                      <a:endParaRPr lang="hu-HU" dirty="0"/>
                    </a:p>
                  </a:txBody>
                  <a:tcPr/>
                </a:tc>
              </a:tr>
              <a:tr h="477834">
                <a:tc>
                  <a:txBody>
                    <a:bodyPr/>
                    <a:lstStyle/>
                    <a:p>
                      <a:r>
                        <a:rPr lang="hu-HU" dirty="0" smtClean="0"/>
                        <a:t>W1603+2745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2.633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1.77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2.28</a:t>
                      </a:r>
                      <a:endParaRPr lang="hu-HU" dirty="0"/>
                    </a:p>
                  </a:txBody>
                  <a:tcPr/>
                </a:tc>
              </a:tr>
              <a:tr h="477834">
                <a:tc>
                  <a:txBody>
                    <a:bodyPr/>
                    <a:lstStyle/>
                    <a:p>
                      <a:r>
                        <a:rPr lang="hu-HU" dirty="0" smtClean="0"/>
                        <a:t>W1814+3412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2.452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~1.2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23528" y="4509119"/>
            <a:ext cx="8352928" cy="150810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A </a:t>
            </a:r>
            <a:r>
              <a:rPr lang="hu-HU" sz="2400" dirty="0" err="1" smtClean="0"/>
              <a:t>subsample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26 hot </a:t>
            </a:r>
            <a:r>
              <a:rPr lang="hu-HU" sz="2400" dirty="0" err="1" smtClean="0"/>
              <a:t>DOGs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dirty="0" smtClean="0"/>
              <a:t>12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FIRST </a:t>
            </a:r>
            <a:r>
              <a:rPr lang="hu-HU" sz="2400" dirty="0" err="1" smtClean="0"/>
              <a:t>coverage</a:t>
            </a:r>
            <a:r>
              <a:rPr lang="hu-HU" sz="2400" dirty="0" smtClean="0"/>
              <a:t>, 3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radio</a:t>
            </a:r>
            <a:r>
              <a:rPr lang="hu-HU" sz="2400" dirty="0" smtClean="0"/>
              <a:t> </a:t>
            </a:r>
            <a:r>
              <a:rPr lang="hu-HU" sz="2400" dirty="0" err="1" smtClean="0"/>
              <a:t>detection</a:t>
            </a:r>
            <a:r>
              <a:rPr lang="hu-HU" sz="2400" dirty="0" smtClean="0"/>
              <a:t> (&gt;1 </a:t>
            </a:r>
            <a:r>
              <a:rPr lang="hu-HU" sz="2400" dirty="0" err="1" smtClean="0"/>
              <a:t>mJy</a:t>
            </a:r>
            <a:r>
              <a:rPr lang="hu-HU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hu-HU" sz="2400" dirty="0" smtClean="0">
                <a:solidFill>
                  <a:srgbClr val="92D050"/>
                </a:solidFill>
              </a:rPr>
              <a:t>+1 </a:t>
            </a:r>
            <a:r>
              <a:rPr lang="hu-HU" sz="2400" dirty="0" err="1" smtClean="0">
                <a:solidFill>
                  <a:srgbClr val="92D050"/>
                </a:solidFill>
              </a:rPr>
              <a:t>source</a:t>
            </a:r>
            <a:r>
              <a:rPr lang="hu-HU" sz="2400" dirty="0" smtClean="0">
                <a:solidFill>
                  <a:srgbClr val="92D050"/>
                </a:solidFill>
              </a:rPr>
              <a:t> (</a:t>
            </a:r>
            <a:r>
              <a:rPr lang="hu-HU" sz="2400" dirty="0" err="1" smtClean="0">
                <a:solidFill>
                  <a:srgbClr val="92D050"/>
                </a:solidFill>
              </a:rPr>
              <a:t>the</a:t>
            </a:r>
            <a:r>
              <a:rPr lang="hu-HU" sz="2400" dirty="0" smtClean="0">
                <a:solidFill>
                  <a:srgbClr val="92D050"/>
                </a:solidFill>
              </a:rPr>
              <a:t> “</a:t>
            </a:r>
            <a:r>
              <a:rPr lang="hu-HU" sz="2400" dirty="0" err="1" smtClean="0">
                <a:solidFill>
                  <a:srgbClr val="92D050"/>
                </a:solidFill>
              </a:rPr>
              <a:t>prototype</a:t>
            </a:r>
            <a:r>
              <a:rPr lang="hu-HU" sz="2400" dirty="0" smtClean="0">
                <a:solidFill>
                  <a:srgbClr val="92D050"/>
                </a:solidFill>
              </a:rPr>
              <a:t>”) </a:t>
            </a:r>
            <a:r>
              <a:rPr lang="hu-HU" sz="2400" dirty="0" err="1" smtClean="0">
                <a:solidFill>
                  <a:srgbClr val="92D050"/>
                </a:solidFill>
              </a:rPr>
              <a:t>with</a:t>
            </a:r>
            <a:r>
              <a:rPr lang="hu-HU" sz="2400" dirty="0" smtClean="0">
                <a:solidFill>
                  <a:srgbClr val="92D050"/>
                </a:solidFill>
              </a:rPr>
              <a:t> EVLA </a:t>
            </a:r>
            <a:r>
              <a:rPr lang="hu-HU" sz="2400" dirty="0" err="1" smtClean="0">
                <a:solidFill>
                  <a:srgbClr val="92D050"/>
                </a:solidFill>
              </a:rPr>
              <a:t>flux</a:t>
            </a:r>
            <a:r>
              <a:rPr lang="hu-HU" sz="2400" dirty="0" smtClean="0">
                <a:solidFill>
                  <a:srgbClr val="92D050"/>
                </a:solidFill>
              </a:rPr>
              <a:t> </a:t>
            </a:r>
            <a:r>
              <a:rPr lang="hu-HU" sz="2400" dirty="0" err="1" smtClean="0">
                <a:solidFill>
                  <a:srgbClr val="92D050"/>
                </a:solidFill>
              </a:rPr>
              <a:t>density</a:t>
            </a:r>
            <a:r>
              <a:rPr lang="hu-HU" sz="2400" dirty="0" smtClean="0">
                <a:solidFill>
                  <a:srgbClr val="92D050"/>
                </a:solidFill>
              </a:rPr>
              <a:t> </a:t>
            </a:r>
            <a:r>
              <a:rPr lang="hu-HU" sz="2400" dirty="0" err="1" smtClean="0">
                <a:solidFill>
                  <a:srgbClr val="92D050"/>
                </a:solidFill>
              </a:rPr>
              <a:t>data</a:t>
            </a:r>
            <a:endParaRPr lang="hu-HU" sz="24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572000" y="4509120"/>
            <a:ext cx="2560829" cy="40011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000" dirty="0" err="1" smtClean="0"/>
              <a:t>Wu</a:t>
            </a:r>
            <a:r>
              <a:rPr lang="hu-HU" sz="2000" dirty="0" smtClean="0"/>
              <a:t>+ 2012, </a:t>
            </a:r>
            <a:r>
              <a:rPr lang="hu-HU" sz="2000" dirty="0" err="1" smtClean="0"/>
              <a:t>ApJ</a:t>
            </a:r>
            <a:r>
              <a:rPr lang="hu-HU" sz="2000" dirty="0" smtClean="0"/>
              <a:t> 756, 96</a:t>
            </a:r>
            <a:endParaRPr lang="hu-HU" sz="2000" b="1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4572000" y="6021288"/>
            <a:ext cx="3449662" cy="40011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/>
              <a:t>Eisenhardt</a:t>
            </a:r>
            <a:r>
              <a:rPr lang="hu-HU" sz="2000" dirty="0" smtClean="0"/>
              <a:t>+ 2012, </a:t>
            </a:r>
            <a:r>
              <a:rPr lang="hu-HU" sz="2000" dirty="0" err="1" smtClean="0"/>
              <a:t>ApJ</a:t>
            </a:r>
            <a:r>
              <a:rPr lang="hu-HU" sz="2000" dirty="0" smtClean="0"/>
              <a:t> 755, 173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380312" y="2276872"/>
            <a:ext cx="1080120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b="1" i="1" dirty="0" err="1" smtClean="0">
                <a:solidFill>
                  <a:srgbClr val="663300"/>
                </a:solidFill>
              </a:rPr>
              <a:t>Abby</a:t>
            </a:r>
            <a:endParaRPr lang="hu-HU" sz="2400" b="1" i="1" dirty="0" smtClean="0">
              <a:solidFill>
                <a:srgbClr val="663300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400" b="1" i="1" dirty="0" smtClean="0">
                <a:solidFill>
                  <a:srgbClr val="663300"/>
                </a:solidFill>
              </a:rPr>
              <a:t>Bella</a:t>
            </a:r>
          </a:p>
          <a:p>
            <a:pPr>
              <a:spcBef>
                <a:spcPts val="1200"/>
              </a:spcBef>
            </a:pPr>
            <a:r>
              <a:rPr lang="hu-HU" sz="2400" b="1" i="1" dirty="0" smtClean="0">
                <a:solidFill>
                  <a:srgbClr val="663300"/>
                </a:solidFill>
              </a:rPr>
              <a:t>Charlie</a:t>
            </a:r>
          </a:p>
          <a:p>
            <a:pPr>
              <a:spcBef>
                <a:spcPts val="1200"/>
              </a:spcBef>
            </a:pPr>
            <a:r>
              <a:rPr lang="hu-HU" sz="2400" b="1" i="1" dirty="0" err="1" smtClean="0">
                <a:solidFill>
                  <a:srgbClr val="663300"/>
                </a:solidFill>
              </a:rPr>
              <a:t>Daisy</a:t>
            </a:r>
            <a:endParaRPr lang="hu-HU" sz="2400" b="1" i="1" dirty="0" smtClean="0">
              <a:solidFill>
                <a:srgbClr val="6633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08720"/>
            <a:ext cx="1578985" cy="13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332656"/>
            <a:ext cx="171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0070C0"/>
                </a:solidFill>
              </a:rPr>
              <a:t>Results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340768"/>
            <a:ext cx="8352928" cy="47089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err="1" smtClean="0"/>
              <a:t>Four</a:t>
            </a:r>
            <a:r>
              <a:rPr lang="hu-HU" sz="2400" dirty="0" smtClean="0"/>
              <a:t> </a:t>
            </a:r>
            <a:r>
              <a:rPr lang="hu-HU" sz="2400" dirty="0" err="1" smtClean="0"/>
              <a:t>mJy-level</a:t>
            </a:r>
            <a:r>
              <a:rPr lang="hu-HU" sz="2400" dirty="0" smtClean="0"/>
              <a:t> </a:t>
            </a:r>
            <a:r>
              <a:rPr lang="hu-HU" sz="2400" dirty="0" err="1" smtClean="0"/>
              <a:t>targets</a:t>
            </a:r>
            <a:r>
              <a:rPr lang="hu-HU" sz="2400" dirty="0" smtClean="0"/>
              <a:t>, </a:t>
            </a:r>
            <a:r>
              <a:rPr lang="hu-HU" sz="2400" b="1" dirty="0" err="1" smtClean="0"/>
              <a:t>four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detections</a:t>
            </a:r>
            <a:r>
              <a:rPr lang="hu-HU" sz="2400" b="1" dirty="0" smtClean="0"/>
              <a:t>! </a:t>
            </a:r>
            <a:r>
              <a:rPr lang="hu-HU" sz="2400" dirty="0" smtClean="0"/>
              <a:t>– </a:t>
            </a:r>
            <a:r>
              <a:rPr lang="hu-HU" sz="2400" dirty="0" err="1" smtClean="0"/>
              <a:t>albeit</a:t>
            </a:r>
            <a:r>
              <a:rPr lang="hu-HU" sz="2400" dirty="0" smtClean="0"/>
              <a:t> </a:t>
            </a:r>
            <a:r>
              <a:rPr lang="hu-HU" sz="2400" dirty="0" err="1" smtClean="0"/>
              <a:t>three</a:t>
            </a:r>
            <a:r>
              <a:rPr lang="hu-HU" sz="2400" dirty="0" smtClean="0"/>
              <a:t> (and </a:t>
            </a:r>
            <a:r>
              <a:rPr lang="hu-HU" sz="2400" dirty="0" err="1" smtClean="0"/>
              <a:t>especially</a:t>
            </a:r>
            <a:r>
              <a:rPr lang="hu-HU" sz="2400" dirty="0" smtClean="0"/>
              <a:t> </a:t>
            </a:r>
            <a:r>
              <a:rPr lang="hu-HU" sz="2400" dirty="0" err="1" smtClean="0"/>
              <a:t>two</a:t>
            </a:r>
            <a:r>
              <a:rPr lang="hu-HU" sz="2400" dirty="0" smtClean="0"/>
              <a:t>) of </a:t>
            </a:r>
            <a:r>
              <a:rPr lang="hu-HU" sz="2400" dirty="0" err="1" smtClean="0"/>
              <a:t>them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rather</a:t>
            </a:r>
            <a:r>
              <a:rPr lang="hu-HU" sz="2400" dirty="0" smtClean="0"/>
              <a:t> </a:t>
            </a:r>
            <a:r>
              <a:rPr lang="hu-HU" sz="2400" dirty="0" err="1" smtClean="0"/>
              <a:t>weak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dirty="0" smtClean="0"/>
              <a:t>The </a:t>
            </a:r>
            <a:r>
              <a:rPr lang="hu-HU" sz="2400" dirty="0" err="1" smtClean="0"/>
              <a:t>sources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all</a:t>
            </a:r>
            <a:r>
              <a:rPr lang="hu-HU" sz="2400" dirty="0" smtClean="0"/>
              <a:t> </a:t>
            </a:r>
            <a:r>
              <a:rPr lang="hu-HU" sz="2400" b="1" dirty="0" err="1" smtClean="0"/>
              <a:t>resolved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smtClean="0"/>
              <a:t> </a:t>
            </a:r>
            <a:r>
              <a:rPr lang="hu-HU" sz="2400" smtClean="0"/>
              <a:t>~10-30 </a:t>
            </a:r>
            <a:r>
              <a:rPr lang="hu-HU" sz="2400" dirty="0" err="1" smtClean="0"/>
              <a:t>mas</a:t>
            </a:r>
            <a:r>
              <a:rPr lang="hu-HU" sz="2400" dirty="0" smtClean="0"/>
              <a:t> </a:t>
            </a:r>
            <a:r>
              <a:rPr lang="hu-HU" sz="2400" dirty="0" err="1" smtClean="0"/>
              <a:t>angular</a:t>
            </a:r>
            <a:r>
              <a:rPr lang="hu-HU" sz="2400" dirty="0" smtClean="0"/>
              <a:t> </a:t>
            </a:r>
            <a:r>
              <a:rPr lang="hu-HU" sz="2400" dirty="0" err="1" smtClean="0"/>
              <a:t>scales</a:t>
            </a: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dirty="0" smtClean="0"/>
              <a:t>VLBI </a:t>
            </a:r>
            <a:r>
              <a:rPr lang="hu-HU" sz="2400" dirty="0" err="1" smtClean="0"/>
              <a:t>phase-referencing</a:t>
            </a:r>
            <a:r>
              <a:rPr lang="hu-HU" sz="2400" dirty="0" smtClean="0"/>
              <a:t> </a:t>
            </a:r>
            <a:r>
              <a:rPr lang="hu-HU" sz="2400" dirty="0" err="1" smtClean="0"/>
              <a:t>provides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most </a:t>
            </a:r>
            <a:r>
              <a:rPr lang="hu-HU" sz="2400" b="1" dirty="0" err="1" smtClean="0"/>
              <a:t>accurate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positional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information</a:t>
            </a:r>
            <a:r>
              <a:rPr lang="hu-HU" sz="2400" b="1" dirty="0" smtClean="0"/>
              <a:t> </a:t>
            </a:r>
            <a:r>
              <a:rPr lang="hu-HU" sz="2400" dirty="0" err="1" smtClean="0"/>
              <a:t>available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these</a:t>
            </a:r>
            <a:r>
              <a:rPr lang="hu-HU" sz="2400" dirty="0" smtClean="0"/>
              <a:t> </a:t>
            </a:r>
            <a:r>
              <a:rPr lang="hu-HU" sz="2400" dirty="0" err="1" smtClean="0"/>
              <a:t>sources</a:t>
            </a:r>
            <a:endParaRPr lang="hu-HU" sz="2400" dirty="0" smtClean="0"/>
          </a:p>
          <a:p>
            <a:pPr>
              <a:spcBef>
                <a:spcPts val="1200"/>
              </a:spcBef>
            </a:pPr>
            <a:endParaRPr lang="hu-HU" sz="2400" dirty="0" smtClean="0"/>
          </a:p>
          <a:p>
            <a:pPr>
              <a:spcBef>
                <a:spcPts val="1200"/>
              </a:spcBef>
            </a:pPr>
            <a:endParaRPr lang="hu-HU" sz="2400" dirty="0" smtClean="0"/>
          </a:p>
          <a:p>
            <a:pPr>
              <a:spcBef>
                <a:spcPts val="1200"/>
              </a:spcBef>
            </a:pPr>
            <a:r>
              <a:rPr lang="hu-HU" sz="2400" dirty="0" err="1" smtClean="0"/>
              <a:t>Each</a:t>
            </a:r>
            <a:r>
              <a:rPr lang="hu-HU" sz="2400" dirty="0" smtClean="0"/>
              <a:t> </a:t>
            </a:r>
            <a:r>
              <a:rPr lang="hu-HU" sz="2400" dirty="0" err="1" smtClean="0"/>
              <a:t>one</a:t>
            </a:r>
            <a:r>
              <a:rPr lang="hu-HU" sz="2400" dirty="0" smtClean="0"/>
              <a:t> is </a:t>
            </a:r>
            <a:r>
              <a:rPr lang="hu-HU" sz="2400" dirty="0" err="1" smtClean="0"/>
              <a:t>different</a:t>
            </a:r>
            <a:r>
              <a:rPr lang="hu-HU" sz="2400" dirty="0" smtClean="0"/>
              <a:t> </a:t>
            </a:r>
            <a:r>
              <a:rPr lang="hu-HU" sz="2400" dirty="0" err="1" smtClean="0"/>
              <a:t>world</a:t>
            </a:r>
            <a:r>
              <a:rPr lang="hu-HU" sz="2400" dirty="0" smtClean="0"/>
              <a:t> – </a:t>
            </a:r>
            <a:r>
              <a:rPr lang="hu-HU" sz="2400" dirty="0" err="1" smtClean="0"/>
              <a:t>see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1.6-GHz </a:t>
            </a:r>
            <a:r>
              <a:rPr lang="hu-HU" sz="2400" b="1" dirty="0" smtClean="0"/>
              <a:t>EVN </a:t>
            </a:r>
            <a:r>
              <a:rPr lang="hu-HU" sz="2400" b="1" dirty="0" err="1" smtClean="0"/>
              <a:t>images</a:t>
            </a:r>
            <a:r>
              <a:rPr lang="hu-HU" sz="2400" dirty="0" smtClean="0"/>
              <a:t> of </a:t>
            </a:r>
            <a:r>
              <a:rPr lang="hu-HU" sz="2400" i="1" dirty="0" err="1" smtClean="0"/>
              <a:t>Abby</a:t>
            </a:r>
            <a:r>
              <a:rPr lang="hu-HU" sz="2400" dirty="0" smtClean="0"/>
              <a:t>, </a:t>
            </a:r>
            <a:r>
              <a:rPr lang="hu-HU" sz="2400" i="1" dirty="0" smtClean="0"/>
              <a:t>Bella</a:t>
            </a:r>
            <a:r>
              <a:rPr lang="hu-HU" sz="2400" dirty="0" smtClean="0"/>
              <a:t>, </a:t>
            </a:r>
            <a:r>
              <a:rPr lang="hu-HU" sz="2400" i="1" dirty="0" smtClean="0"/>
              <a:t>Charlie</a:t>
            </a:r>
            <a:r>
              <a:rPr lang="hu-HU" sz="2400" dirty="0" smtClean="0"/>
              <a:t>, and </a:t>
            </a:r>
            <a:r>
              <a:rPr lang="hu-HU" sz="2400" i="1" dirty="0" err="1" smtClean="0"/>
              <a:t>Daisy</a:t>
            </a:r>
            <a:r>
              <a:rPr lang="hu-HU" sz="2400" dirty="0" smtClean="0"/>
              <a:t>: </a:t>
            </a:r>
          </a:p>
          <a:p>
            <a:pPr>
              <a:spcBef>
                <a:spcPts val="1200"/>
              </a:spcBef>
            </a:pP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824</Words>
  <Application>Microsoft Office PowerPoint</Application>
  <PresentationFormat>Diavetítés a képernyőre (4:3 oldalarány)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Felhasználónév</cp:lastModifiedBy>
  <cp:revision>53</cp:revision>
  <dcterms:modified xsi:type="dcterms:W3CDTF">2014-10-04T12:27:23Z</dcterms:modified>
</cp:coreProperties>
</file>